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70" r:id="rId4"/>
    <p:sldId id="267" r:id="rId5"/>
    <p:sldId id="268" r:id="rId6"/>
    <p:sldId id="269" r:id="rId7"/>
    <p:sldId id="259" r:id="rId8"/>
    <p:sldId id="261" r:id="rId9"/>
    <p:sldId id="262" r:id="rId10"/>
    <p:sldId id="263" r:id="rId11"/>
    <p:sldId id="264" r:id="rId12"/>
    <p:sldId id="266" r:id="rId13"/>
    <p:sldId id="265" r:id="rId1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68" d="100"/>
          <a:sy n="68" d="100"/>
        </p:scale>
        <p:origin x="72" y="6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2AE16F0-F9EB-4B53-B910-8D695E106369}" type="datetimeFigureOut">
              <a:rPr kumimoji="1" lang="ja-JP" altLang="en-US" smtClean="0"/>
              <a:t>2018/2/16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F587A5-19BE-44B5-8BAB-3A7F915C3CBB}" type="slidenum">
              <a:rPr kumimoji="1" lang="ja-JP" altLang="en-US" smtClean="0"/>
              <a:t>‹#›</a:t>
            </a:fld>
            <a:endParaRPr kumimoji="1" lang="ja-JP" altLang="en-US"/>
          </a:p>
        </p:txBody>
      </p:sp>
    </p:spTree>
    <p:extLst>
      <p:ext uri="{BB962C8B-B14F-4D97-AF65-F5344CB8AC3E}">
        <p14:creationId xmlns:p14="http://schemas.microsoft.com/office/powerpoint/2010/main" val="1336936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AE16F0-F9EB-4B53-B910-8D695E106369}" type="datetimeFigureOut">
              <a:rPr kumimoji="1" lang="ja-JP" altLang="en-US" smtClean="0"/>
              <a:t>2018/2/16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F587A5-19BE-44B5-8BAB-3A7F915C3CBB}" type="slidenum">
              <a:rPr kumimoji="1" lang="ja-JP" altLang="en-US" smtClean="0"/>
              <a:t>‹#›</a:t>
            </a:fld>
            <a:endParaRPr kumimoji="1" lang="ja-JP" altLang="en-US"/>
          </a:p>
        </p:txBody>
      </p:sp>
    </p:spTree>
    <p:extLst>
      <p:ext uri="{BB962C8B-B14F-4D97-AF65-F5344CB8AC3E}">
        <p14:creationId xmlns:p14="http://schemas.microsoft.com/office/powerpoint/2010/main" val="1654950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AE16F0-F9EB-4B53-B910-8D695E106369}" type="datetimeFigureOut">
              <a:rPr kumimoji="1" lang="ja-JP" altLang="en-US" smtClean="0"/>
              <a:t>2018/2/16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F587A5-19BE-44B5-8BAB-3A7F915C3CBB}" type="slidenum">
              <a:rPr kumimoji="1" lang="ja-JP" altLang="en-US" smtClean="0"/>
              <a:t>‹#›</a:t>
            </a:fld>
            <a:endParaRPr kumimoji="1" lang="ja-JP" altLang="en-US"/>
          </a:p>
        </p:txBody>
      </p:sp>
    </p:spTree>
    <p:extLst>
      <p:ext uri="{BB962C8B-B14F-4D97-AF65-F5344CB8AC3E}">
        <p14:creationId xmlns:p14="http://schemas.microsoft.com/office/powerpoint/2010/main" val="1772775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AE16F0-F9EB-4B53-B910-8D695E106369}" type="datetimeFigureOut">
              <a:rPr kumimoji="1" lang="ja-JP" altLang="en-US" smtClean="0"/>
              <a:t>2018/2/16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F587A5-19BE-44B5-8BAB-3A7F915C3CBB}" type="slidenum">
              <a:rPr kumimoji="1" lang="ja-JP" altLang="en-US" smtClean="0"/>
              <a:t>‹#›</a:t>
            </a:fld>
            <a:endParaRPr kumimoji="1" lang="ja-JP" altLang="en-US"/>
          </a:p>
        </p:txBody>
      </p:sp>
    </p:spTree>
    <p:extLst>
      <p:ext uri="{BB962C8B-B14F-4D97-AF65-F5344CB8AC3E}">
        <p14:creationId xmlns:p14="http://schemas.microsoft.com/office/powerpoint/2010/main" val="2329029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2AE16F0-F9EB-4B53-B910-8D695E106369}" type="datetimeFigureOut">
              <a:rPr kumimoji="1" lang="ja-JP" altLang="en-US" smtClean="0"/>
              <a:t>2018/2/16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F587A5-19BE-44B5-8BAB-3A7F915C3CBB}" type="slidenum">
              <a:rPr kumimoji="1" lang="ja-JP" altLang="en-US" smtClean="0"/>
              <a:t>‹#›</a:t>
            </a:fld>
            <a:endParaRPr kumimoji="1" lang="ja-JP" altLang="en-US"/>
          </a:p>
        </p:txBody>
      </p:sp>
    </p:spTree>
    <p:extLst>
      <p:ext uri="{BB962C8B-B14F-4D97-AF65-F5344CB8AC3E}">
        <p14:creationId xmlns:p14="http://schemas.microsoft.com/office/powerpoint/2010/main" val="2220818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2AE16F0-F9EB-4B53-B910-8D695E106369}" type="datetimeFigureOut">
              <a:rPr kumimoji="1" lang="ja-JP" altLang="en-US" smtClean="0"/>
              <a:t>2018/2/16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F587A5-19BE-44B5-8BAB-3A7F915C3CBB}" type="slidenum">
              <a:rPr kumimoji="1" lang="ja-JP" altLang="en-US" smtClean="0"/>
              <a:t>‹#›</a:t>
            </a:fld>
            <a:endParaRPr kumimoji="1" lang="ja-JP" altLang="en-US"/>
          </a:p>
        </p:txBody>
      </p:sp>
    </p:spTree>
    <p:extLst>
      <p:ext uri="{BB962C8B-B14F-4D97-AF65-F5344CB8AC3E}">
        <p14:creationId xmlns:p14="http://schemas.microsoft.com/office/powerpoint/2010/main" val="1148781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2AE16F0-F9EB-4B53-B910-8D695E106369}" type="datetimeFigureOut">
              <a:rPr kumimoji="1" lang="ja-JP" altLang="en-US" smtClean="0"/>
              <a:t>2018/2/16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AF587A5-19BE-44B5-8BAB-3A7F915C3CBB}" type="slidenum">
              <a:rPr kumimoji="1" lang="ja-JP" altLang="en-US" smtClean="0"/>
              <a:t>‹#›</a:t>
            </a:fld>
            <a:endParaRPr kumimoji="1" lang="ja-JP" altLang="en-US"/>
          </a:p>
        </p:txBody>
      </p:sp>
    </p:spTree>
    <p:extLst>
      <p:ext uri="{BB962C8B-B14F-4D97-AF65-F5344CB8AC3E}">
        <p14:creationId xmlns:p14="http://schemas.microsoft.com/office/powerpoint/2010/main" val="3589675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2AE16F0-F9EB-4B53-B910-8D695E106369}" type="datetimeFigureOut">
              <a:rPr kumimoji="1" lang="ja-JP" altLang="en-US" smtClean="0"/>
              <a:t>2018/2/16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AF587A5-19BE-44B5-8BAB-3A7F915C3CBB}" type="slidenum">
              <a:rPr kumimoji="1" lang="ja-JP" altLang="en-US" smtClean="0"/>
              <a:t>‹#›</a:t>
            </a:fld>
            <a:endParaRPr kumimoji="1" lang="ja-JP" altLang="en-US"/>
          </a:p>
        </p:txBody>
      </p:sp>
    </p:spTree>
    <p:extLst>
      <p:ext uri="{BB962C8B-B14F-4D97-AF65-F5344CB8AC3E}">
        <p14:creationId xmlns:p14="http://schemas.microsoft.com/office/powerpoint/2010/main" val="1208353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2AE16F0-F9EB-4B53-B910-8D695E106369}" type="datetimeFigureOut">
              <a:rPr kumimoji="1" lang="ja-JP" altLang="en-US" smtClean="0"/>
              <a:t>2018/2/16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AF587A5-19BE-44B5-8BAB-3A7F915C3CBB}" type="slidenum">
              <a:rPr kumimoji="1" lang="ja-JP" altLang="en-US" smtClean="0"/>
              <a:t>‹#›</a:t>
            </a:fld>
            <a:endParaRPr kumimoji="1" lang="ja-JP" altLang="en-US"/>
          </a:p>
        </p:txBody>
      </p:sp>
    </p:spTree>
    <p:extLst>
      <p:ext uri="{BB962C8B-B14F-4D97-AF65-F5344CB8AC3E}">
        <p14:creationId xmlns:p14="http://schemas.microsoft.com/office/powerpoint/2010/main" val="233149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2AE16F0-F9EB-4B53-B910-8D695E106369}" type="datetimeFigureOut">
              <a:rPr kumimoji="1" lang="ja-JP" altLang="en-US" smtClean="0"/>
              <a:t>2018/2/16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F587A5-19BE-44B5-8BAB-3A7F915C3CBB}" type="slidenum">
              <a:rPr kumimoji="1" lang="ja-JP" altLang="en-US" smtClean="0"/>
              <a:t>‹#›</a:t>
            </a:fld>
            <a:endParaRPr kumimoji="1" lang="ja-JP" altLang="en-US"/>
          </a:p>
        </p:txBody>
      </p:sp>
    </p:spTree>
    <p:extLst>
      <p:ext uri="{BB962C8B-B14F-4D97-AF65-F5344CB8AC3E}">
        <p14:creationId xmlns:p14="http://schemas.microsoft.com/office/powerpoint/2010/main" val="219425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2AE16F0-F9EB-4B53-B910-8D695E106369}" type="datetimeFigureOut">
              <a:rPr kumimoji="1" lang="ja-JP" altLang="en-US" smtClean="0"/>
              <a:t>2018/2/16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F587A5-19BE-44B5-8BAB-3A7F915C3CBB}" type="slidenum">
              <a:rPr kumimoji="1" lang="ja-JP" altLang="en-US" smtClean="0"/>
              <a:t>‹#›</a:t>
            </a:fld>
            <a:endParaRPr kumimoji="1" lang="ja-JP" altLang="en-US"/>
          </a:p>
        </p:txBody>
      </p:sp>
    </p:spTree>
    <p:extLst>
      <p:ext uri="{BB962C8B-B14F-4D97-AF65-F5344CB8AC3E}">
        <p14:creationId xmlns:p14="http://schemas.microsoft.com/office/powerpoint/2010/main" val="209529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AE16F0-F9EB-4B53-B910-8D695E106369}" type="datetimeFigureOut">
              <a:rPr kumimoji="1" lang="ja-JP" altLang="en-US" smtClean="0"/>
              <a:t>2018/2/16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F587A5-19BE-44B5-8BAB-3A7F915C3CBB}" type="slidenum">
              <a:rPr kumimoji="1" lang="ja-JP" altLang="en-US" smtClean="0"/>
              <a:t>‹#›</a:t>
            </a:fld>
            <a:endParaRPr kumimoji="1" lang="ja-JP" altLang="en-US"/>
          </a:p>
        </p:txBody>
      </p:sp>
    </p:spTree>
    <p:extLst>
      <p:ext uri="{BB962C8B-B14F-4D97-AF65-F5344CB8AC3E}">
        <p14:creationId xmlns:p14="http://schemas.microsoft.com/office/powerpoint/2010/main" val="1730831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pPr algn="l"/>
            <a:r>
              <a:rPr kumimoji="1" lang="ja-JP" altLang="en-US" dirty="0" smtClean="0"/>
              <a:t>平成</a:t>
            </a:r>
            <a:r>
              <a:rPr kumimoji="1" lang="en-US" altLang="ja-JP" dirty="0" smtClean="0"/>
              <a:t>30</a:t>
            </a:r>
            <a:r>
              <a:rPr kumimoji="1" lang="ja-JP" altLang="en-US" dirty="0" smtClean="0"/>
              <a:t>年度　</a:t>
            </a:r>
            <a:r>
              <a:rPr kumimoji="1" lang="en-US" altLang="ja-JP" dirty="0" smtClean="0"/>
              <a:t/>
            </a:r>
            <a:br>
              <a:rPr kumimoji="1" lang="en-US" altLang="ja-JP" dirty="0" smtClean="0"/>
            </a:br>
            <a:r>
              <a:rPr kumimoji="1" lang="ja-JP" altLang="en-US" dirty="0" smtClean="0"/>
              <a:t>　障害者相談支援事業についての見直し</a:t>
            </a:r>
            <a:endParaRPr kumimoji="1" lang="ja-JP" altLang="en-US" dirty="0"/>
          </a:p>
        </p:txBody>
      </p:sp>
      <p:sp>
        <p:nvSpPr>
          <p:cNvPr id="3" name="サブタイトル 2"/>
          <p:cNvSpPr>
            <a:spLocks noGrp="1"/>
          </p:cNvSpPr>
          <p:nvPr>
            <p:ph type="subTitle" idx="1"/>
          </p:nvPr>
        </p:nvSpPr>
        <p:spPr/>
        <p:txBody>
          <a:bodyPr>
            <a:normAutofit/>
          </a:bodyPr>
          <a:lstStyle/>
          <a:p>
            <a:r>
              <a:rPr kumimoji="1" lang="ja-JP" altLang="en-US" dirty="0" smtClean="0"/>
              <a:t>平成</a:t>
            </a:r>
            <a:r>
              <a:rPr kumimoji="1" lang="en-US" altLang="ja-JP" dirty="0" smtClean="0"/>
              <a:t>30</a:t>
            </a:r>
            <a:r>
              <a:rPr kumimoji="1" lang="ja-JP" altLang="en-US" dirty="0" smtClean="0"/>
              <a:t>年２月</a:t>
            </a:r>
            <a:r>
              <a:rPr kumimoji="1" lang="en-US" altLang="ja-JP" dirty="0" smtClean="0"/>
              <a:t>5</a:t>
            </a:r>
            <a:r>
              <a:rPr lang="ja-JP" altLang="en-US" dirty="0"/>
              <a:t>日　</a:t>
            </a:r>
            <a:endParaRPr lang="en-US" altLang="ja-JP" dirty="0" smtClean="0"/>
          </a:p>
          <a:p>
            <a:r>
              <a:rPr lang="ja-JP" altLang="en-US" dirty="0" smtClean="0"/>
              <a:t>平成</a:t>
            </a:r>
            <a:r>
              <a:rPr lang="en-US" altLang="ja-JP" dirty="0"/>
              <a:t>30</a:t>
            </a:r>
            <a:r>
              <a:rPr lang="ja-JP" altLang="en-US" dirty="0"/>
              <a:t>年度障害福祉サービス等報酬改定の</a:t>
            </a:r>
            <a:r>
              <a:rPr lang="ja-JP" altLang="en-US" dirty="0" smtClean="0"/>
              <a:t>概要</a:t>
            </a:r>
            <a:r>
              <a:rPr lang="en-US" altLang="ja-JP" dirty="0" smtClean="0"/>
              <a:t/>
            </a:r>
            <a:br>
              <a:rPr lang="en-US" altLang="ja-JP" dirty="0" smtClean="0"/>
            </a:br>
            <a:r>
              <a:rPr lang="ja-JP" altLang="en-US" dirty="0" smtClean="0"/>
              <a:t>より　整理したもの</a:t>
            </a:r>
            <a:endParaRPr lang="en-US" altLang="ja-JP" dirty="0" smtClean="0"/>
          </a:p>
          <a:p>
            <a:endParaRPr lang="en-US" altLang="ja-JP" dirty="0" smtClean="0"/>
          </a:p>
          <a:p>
            <a:endParaRPr kumimoji="1" lang="ja-JP" altLang="en-US" dirty="0"/>
          </a:p>
        </p:txBody>
      </p:sp>
      <p:sp>
        <p:nvSpPr>
          <p:cNvPr id="4" name="テキスト ボックス 3"/>
          <p:cNvSpPr txBox="1"/>
          <p:nvPr/>
        </p:nvSpPr>
        <p:spPr>
          <a:xfrm>
            <a:off x="4923692" y="5795889"/>
            <a:ext cx="6091311" cy="369332"/>
          </a:xfrm>
          <a:prstGeom prst="rect">
            <a:avLst/>
          </a:prstGeom>
          <a:noFill/>
        </p:spPr>
        <p:txBody>
          <a:bodyPr wrap="square" rtlCol="0">
            <a:spAutoFit/>
          </a:bodyPr>
          <a:lstStyle/>
          <a:p>
            <a:r>
              <a:rPr kumimoji="1" lang="ja-JP" altLang="en-US" dirty="0" smtClean="0"/>
              <a:t>寝屋川市民たすけあいの会　冨田昌吾</a:t>
            </a:r>
            <a:endParaRPr kumimoji="1" lang="ja-JP" altLang="en-US" dirty="0"/>
          </a:p>
        </p:txBody>
      </p:sp>
      <p:sp>
        <p:nvSpPr>
          <p:cNvPr id="5" name="テキスト ボックス 4"/>
          <p:cNvSpPr txBox="1"/>
          <p:nvPr/>
        </p:nvSpPr>
        <p:spPr>
          <a:xfrm>
            <a:off x="295422" y="5257800"/>
            <a:ext cx="3446584" cy="646331"/>
          </a:xfrm>
          <a:prstGeom prst="rect">
            <a:avLst/>
          </a:prstGeom>
          <a:noFill/>
        </p:spPr>
        <p:txBody>
          <a:bodyPr wrap="square" rtlCol="0">
            <a:spAutoFit/>
          </a:bodyPr>
          <a:lstStyle/>
          <a:p>
            <a:r>
              <a:rPr kumimoji="1" lang="ja-JP" altLang="en-US" dirty="0" smtClean="0"/>
              <a:t>文中の★は行政が考えなければならないもの</a:t>
            </a:r>
            <a:endParaRPr kumimoji="1" lang="ja-JP" altLang="en-US" dirty="0"/>
          </a:p>
        </p:txBody>
      </p:sp>
    </p:spTree>
    <p:extLst>
      <p:ext uri="{BB962C8B-B14F-4D97-AF65-F5344CB8AC3E}">
        <p14:creationId xmlns:p14="http://schemas.microsoft.com/office/powerpoint/2010/main" val="39719047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293907"/>
            <a:ext cx="10515600" cy="640164"/>
          </a:xfrm>
          <a:solidFill>
            <a:schemeClr val="accent3">
              <a:lumMod val="20000"/>
              <a:lumOff val="80000"/>
            </a:schemeClr>
          </a:solidFill>
        </p:spPr>
        <p:txBody>
          <a:bodyPr>
            <a:normAutofit fontScale="90000"/>
          </a:bodyPr>
          <a:lstStyle/>
          <a:p>
            <a:pPr algn="ctr"/>
            <a:r>
              <a:rPr kumimoji="1" lang="ja-JP" altLang="en-US" dirty="0" smtClean="0"/>
              <a:t>計画相談支援における加算等の概要</a:t>
            </a:r>
            <a:endParaRPr kumimoji="1" lang="ja-JP" altLang="en-US" dirty="0"/>
          </a:p>
        </p:txBody>
      </p:sp>
      <p:sp>
        <p:nvSpPr>
          <p:cNvPr id="3" name="コンテンツ プレースホルダー 2"/>
          <p:cNvSpPr>
            <a:spLocks noGrp="1"/>
          </p:cNvSpPr>
          <p:nvPr>
            <p:ph idx="1"/>
          </p:nvPr>
        </p:nvSpPr>
        <p:spPr>
          <a:xfrm>
            <a:off x="838200" y="1097280"/>
            <a:ext cx="10781714" cy="5079683"/>
          </a:xfrm>
        </p:spPr>
        <p:txBody>
          <a:bodyPr>
            <a:normAutofit/>
          </a:bodyPr>
          <a:lstStyle/>
          <a:p>
            <a:pPr marL="0" indent="0">
              <a:buNone/>
            </a:pPr>
            <a:r>
              <a:rPr lang="ja-JP" altLang="en-US" dirty="0"/>
              <a:t>○サービス担当</a:t>
            </a:r>
            <a:r>
              <a:rPr lang="ja-JP" altLang="en-US" dirty="0" smtClean="0"/>
              <a:t>者会議実施</a:t>
            </a:r>
            <a:r>
              <a:rPr kumimoji="1" lang="ja-JP" altLang="en-US" dirty="0" smtClean="0"/>
              <a:t>／</a:t>
            </a:r>
            <a:r>
              <a:rPr lang="ja-JP" altLang="en-US" b="1" u="sng" dirty="0">
                <a:latin typeface="+mj-ea"/>
              </a:rPr>
              <a:t>サービス提供時モニタリング</a:t>
            </a:r>
            <a:r>
              <a:rPr lang="zh-TW" altLang="en-US" dirty="0" smtClean="0">
                <a:latin typeface="ＭＳ Ｐゴシック" panose="020B0600070205080204" pitchFamily="50" charset="-128"/>
                <a:ea typeface="ＭＳ Ｐゴシック" panose="020B0600070205080204" pitchFamily="50" charset="-128"/>
              </a:rPr>
              <a:t>加算</a:t>
            </a:r>
            <a:r>
              <a:rPr lang="en-US" altLang="zh-TW" dirty="0">
                <a:latin typeface="ＭＳ Ｐゴシック" panose="020B0600070205080204" pitchFamily="50" charset="-128"/>
                <a:ea typeface="ＭＳ Ｐゴシック" panose="020B0600070205080204" pitchFamily="50" charset="-128"/>
              </a:rPr>
              <a:t>【</a:t>
            </a:r>
            <a:r>
              <a:rPr lang="zh-TW" altLang="en-US" dirty="0">
                <a:latin typeface="ＭＳ Ｐゴシック" panose="020B0600070205080204" pitchFamily="50" charset="-128"/>
                <a:ea typeface="ＭＳ Ｐゴシック" panose="020B0600070205080204" pitchFamily="50" charset="-128"/>
              </a:rPr>
              <a:t>新設</a:t>
            </a:r>
            <a:r>
              <a:rPr lang="en-US" altLang="zh-TW" dirty="0" smtClean="0">
                <a:latin typeface="ＭＳ Ｐゴシック" panose="020B0600070205080204" pitchFamily="50" charset="-128"/>
                <a:ea typeface="ＭＳ Ｐゴシック" panose="020B0600070205080204" pitchFamily="50" charset="-128"/>
              </a:rPr>
              <a:t>】</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角丸四角形 3"/>
          <p:cNvSpPr/>
          <p:nvPr/>
        </p:nvSpPr>
        <p:spPr>
          <a:xfrm>
            <a:off x="998806" y="1631852"/>
            <a:ext cx="10255348" cy="4708321"/>
          </a:xfrm>
          <a:prstGeom prst="round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280160" y="1815858"/>
            <a:ext cx="10073640" cy="3693319"/>
          </a:xfrm>
          <a:prstGeom prst="rect">
            <a:avLst/>
          </a:prstGeom>
          <a:noFill/>
        </p:spPr>
        <p:txBody>
          <a:bodyPr wrap="square" rtlCol="0">
            <a:spAutoFit/>
          </a:bodyPr>
          <a:lstStyle/>
          <a:p>
            <a:r>
              <a:rPr kumimoji="1" lang="ja-JP" altLang="en-US" b="1" dirty="0" smtClean="0">
                <a:latin typeface="+mj-ea"/>
                <a:ea typeface="+mj-ea"/>
              </a:rPr>
              <a:t>○加算要件</a:t>
            </a:r>
            <a:endParaRPr kumimoji="1" lang="en-US" altLang="ja-JP" b="1" dirty="0" smtClean="0">
              <a:latin typeface="+mj-ea"/>
              <a:ea typeface="+mj-ea"/>
            </a:endParaRPr>
          </a:p>
          <a:p>
            <a:r>
              <a:rPr lang="ja-JP" altLang="en-US" b="1" u="sng" dirty="0">
                <a:latin typeface="+mj-ea"/>
                <a:ea typeface="+mj-ea"/>
              </a:rPr>
              <a:t>≪サービス担当者会議実施加算</a:t>
            </a:r>
            <a:r>
              <a:rPr lang="en-US" altLang="ja-JP" b="1" u="sng" dirty="0">
                <a:latin typeface="+mj-ea"/>
                <a:ea typeface="+mj-ea"/>
              </a:rPr>
              <a:t>【</a:t>
            </a:r>
            <a:r>
              <a:rPr lang="ja-JP" altLang="en-US" b="1" u="sng" dirty="0">
                <a:latin typeface="+mj-ea"/>
                <a:ea typeface="+mj-ea"/>
              </a:rPr>
              <a:t>新設</a:t>
            </a:r>
            <a:r>
              <a:rPr lang="en-US" altLang="ja-JP" b="1" u="sng" dirty="0">
                <a:latin typeface="+mj-ea"/>
                <a:ea typeface="+mj-ea"/>
              </a:rPr>
              <a:t>】</a:t>
            </a:r>
            <a:r>
              <a:rPr lang="en-US" altLang="ja-JP" b="1" u="sng" dirty="0" smtClean="0">
                <a:latin typeface="+mj-ea"/>
                <a:ea typeface="+mj-ea"/>
              </a:rPr>
              <a:t>≫</a:t>
            </a:r>
            <a:r>
              <a:rPr lang="ja-JP" altLang="en-US" b="1" dirty="0" smtClean="0">
                <a:latin typeface="+mj-ea"/>
                <a:ea typeface="+mj-ea"/>
              </a:rPr>
              <a:t>　　</a:t>
            </a:r>
            <a:r>
              <a:rPr lang="en-US" altLang="ja-JP" b="1" dirty="0" smtClean="0">
                <a:latin typeface="+mj-ea"/>
                <a:ea typeface="+mj-ea"/>
              </a:rPr>
              <a:t>100</a:t>
            </a:r>
            <a:r>
              <a:rPr lang="ja-JP" altLang="en-US" b="1" dirty="0">
                <a:latin typeface="+mj-ea"/>
                <a:ea typeface="+mj-ea"/>
              </a:rPr>
              <a:t>単位／月</a:t>
            </a:r>
          </a:p>
          <a:p>
            <a:r>
              <a:rPr lang="ja-JP" altLang="en-US" b="1" dirty="0">
                <a:latin typeface="+mj-ea"/>
                <a:ea typeface="+mj-ea"/>
              </a:rPr>
              <a:t>・継続サービス利用支援等の実施時において、利用者の居宅等を訪問し利用者に面接することに加えて、サービス等利用計画に位置付けた福祉サービス等の担当者を招集して、利用者等の心身の状況等やサービスの提供状況について確認するとともに、計画の変更その他必要な便宜の提供について検討を行った場合に加算する。</a:t>
            </a:r>
          </a:p>
          <a:p>
            <a:r>
              <a:rPr lang="en-US" altLang="ja-JP" b="1" dirty="0">
                <a:latin typeface="+mj-ea"/>
                <a:ea typeface="+mj-ea"/>
              </a:rPr>
              <a:t>※</a:t>
            </a:r>
            <a:r>
              <a:rPr lang="ja-JP" altLang="en-US" b="1" dirty="0">
                <a:latin typeface="+mj-ea"/>
                <a:ea typeface="+mj-ea"/>
              </a:rPr>
              <a:t>利用者１人につき、１月に１回を限度として加算</a:t>
            </a:r>
            <a:r>
              <a:rPr lang="ja-JP" altLang="en-US" b="1" dirty="0" smtClean="0">
                <a:latin typeface="+mj-ea"/>
                <a:ea typeface="+mj-ea"/>
              </a:rPr>
              <a:t>。</a:t>
            </a:r>
            <a:endParaRPr lang="en-US" altLang="ja-JP" b="1" dirty="0" smtClean="0">
              <a:latin typeface="+mj-ea"/>
              <a:ea typeface="+mj-ea"/>
            </a:endParaRPr>
          </a:p>
          <a:p>
            <a:endParaRPr lang="ja-JP" altLang="en-US" b="1" dirty="0">
              <a:latin typeface="+mj-ea"/>
              <a:ea typeface="+mj-ea"/>
            </a:endParaRPr>
          </a:p>
          <a:p>
            <a:r>
              <a:rPr lang="ja-JP" altLang="en-US" b="1" u="sng" dirty="0">
                <a:latin typeface="+mj-ea"/>
                <a:ea typeface="+mj-ea"/>
              </a:rPr>
              <a:t>≪サービス提供時モニタリング加算</a:t>
            </a:r>
            <a:r>
              <a:rPr lang="en-US" altLang="ja-JP" b="1" u="sng" dirty="0">
                <a:latin typeface="+mj-ea"/>
                <a:ea typeface="+mj-ea"/>
              </a:rPr>
              <a:t>【</a:t>
            </a:r>
            <a:r>
              <a:rPr lang="ja-JP" altLang="en-US" b="1" u="sng" dirty="0">
                <a:latin typeface="+mj-ea"/>
                <a:ea typeface="+mj-ea"/>
              </a:rPr>
              <a:t>新設</a:t>
            </a:r>
            <a:r>
              <a:rPr lang="en-US" altLang="ja-JP" b="1" u="sng" dirty="0">
                <a:latin typeface="+mj-ea"/>
                <a:ea typeface="+mj-ea"/>
              </a:rPr>
              <a:t>】</a:t>
            </a:r>
            <a:r>
              <a:rPr lang="en-US" altLang="ja-JP" b="1" u="sng" dirty="0" smtClean="0">
                <a:latin typeface="+mj-ea"/>
                <a:ea typeface="+mj-ea"/>
              </a:rPr>
              <a:t>≫</a:t>
            </a:r>
            <a:r>
              <a:rPr lang="ja-JP" altLang="en-US" b="1" dirty="0" smtClean="0">
                <a:latin typeface="+mj-ea"/>
                <a:ea typeface="+mj-ea"/>
              </a:rPr>
              <a:t>　　</a:t>
            </a:r>
            <a:r>
              <a:rPr lang="en-US" altLang="ja-JP" b="1" dirty="0" smtClean="0">
                <a:latin typeface="+mj-ea"/>
                <a:ea typeface="+mj-ea"/>
              </a:rPr>
              <a:t>100</a:t>
            </a:r>
            <a:r>
              <a:rPr lang="ja-JP" altLang="en-US" b="1" dirty="0">
                <a:latin typeface="+mj-ea"/>
                <a:ea typeface="+mj-ea"/>
              </a:rPr>
              <a:t>単位／月</a:t>
            </a:r>
          </a:p>
          <a:p>
            <a:r>
              <a:rPr lang="ja-JP" altLang="en-US" b="1" dirty="0">
                <a:latin typeface="+mj-ea"/>
                <a:ea typeface="+mj-ea"/>
              </a:rPr>
              <a:t>・継続サービス利用支援等の実施時又はそれ以外の機会において、サービス等利用計画等に位置付けた福祉サービス事業所等を訪問し、サービス提供場面を直接確認することにより、サービスの提供状況について詳細に把握し、確認結果の記録を作成した場合に加算する。</a:t>
            </a:r>
          </a:p>
          <a:p>
            <a:r>
              <a:rPr lang="en-US" altLang="ja-JP" b="1" dirty="0">
                <a:latin typeface="+mj-ea"/>
                <a:ea typeface="+mj-ea"/>
              </a:rPr>
              <a:t>※</a:t>
            </a:r>
            <a:r>
              <a:rPr lang="ja-JP" altLang="en-US" b="1" dirty="0">
                <a:latin typeface="+mj-ea"/>
                <a:ea typeface="+mj-ea"/>
              </a:rPr>
              <a:t>利用者１人につき、１月に１回を限度、かつ、相談支援専門員１人当たり１月に</a:t>
            </a:r>
            <a:r>
              <a:rPr lang="en-US" altLang="ja-JP" b="1" dirty="0">
                <a:latin typeface="+mj-ea"/>
                <a:ea typeface="+mj-ea"/>
              </a:rPr>
              <a:t>39</a:t>
            </a:r>
            <a:r>
              <a:rPr lang="ja-JP" altLang="en-US" b="1" dirty="0">
                <a:latin typeface="+mj-ea"/>
                <a:ea typeface="+mj-ea"/>
              </a:rPr>
              <a:t>人を限度として加算。</a:t>
            </a:r>
            <a:endParaRPr kumimoji="1" lang="en-US" altLang="ja-JP" b="1" dirty="0" smtClean="0">
              <a:latin typeface="+mj-ea"/>
              <a:ea typeface="+mj-ea"/>
            </a:endParaRPr>
          </a:p>
        </p:txBody>
      </p:sp>
    </p:spTree>
    <p:extLst>
      <p:ext uri="{BB962C8B-B14F-4D97-AF65-F5344CB8AC3E}">
        <p14:creationId xmlns:p14="http://schemas.microsoft.com/office/powerpoint/2010/main" val="3089196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293907"/>
            <a:ext cx="10515600" cy="640164"/>
          </a:xfrm>
          <a:solidFill>
            <a:schemeClr val="accent3">
              <a:lumMod val="20000"/>
              <a:lumOff val="80000"/>
            </a:schemeClr>
          </a:solidFill>
        </p:spPr>
        <p:txBody>
          <a:bodyPr>
            <a:normAutofit fontScale="90000"/>
          </a:bodyPr>
          <a:lstStyle/>
          <a:p>
            <a:pPr algn="ctr"/>
            <a:r>
              <a:rPr kumimoji="1" lang="ja-JP" altLang="en-US" dirty="0" smtClean="0"/>
              <a:t>計画相談支援における加算等の概要</a:t>
            </a:r>
            <a:endParaRPr kumimoji="1" lang="ja-JP" altLang="en-US" dirty="0"/>
          </a:p>
        </p:txBody>
      </p:sp>
      <p:sp>
        <p:nvSpPr>
          <p:cNvPr id="3" name="コンテンツ プレースホルダー 2"/>
          <p:cNvSpPr>
            <a:spLocks noGrp="1"/>
          </p:cNvSpPr>
          <p:nvPr>
            <p:ph idx="1"/>
          </p:nvPr>
        </p:nvSpPr>
        <p:spPr>
          <a:xfrm>
            <a:off x="838200" y="1097280"/>
            <a:ext cx="10781714" cy="5079683"/>
          </a:xfrm>
        </p:spPr>
        <p:txBody>
          <a:bodyPr>
            <a:normAutofit/>
          </a:bodyPr>
          <a:lstStyle/>
          <a:p>
            <a:pPr marL="0" indent="0">
              <a:buNone/>
            </a:pPr>
            <a:r>
              <a:rPr lang="ja-JP" altLang="en-US" dirty="0" smtClean="0"/>
              <a:t>○事業所の体制加算関係</a:t>
            </a:r>
            <a:r>
              <a:rPr lang="zh-TW" altLang="en-US" dirty="0" smtClean="0">
                <a:latin typeface="ＭＳ Ｐゴシック" panose="020B0600070205080204" pitchFamily="50" charset="-128"/>
                <a:ea typeface="ＭＳ Ｐゴシック" panose="020B0600070205080204" pitchFamily="50" charset="-128"/>
              </a:rPr>
              <a:t>加算</a:t>
            </a:r>
            <a:r>
              <a:rPr lang="en-US" altLang="zh-TW" dirty="0">
                <a:latin typeface="ＭＳ Ｐゴシック" panose="020B0600070205080204" pitchFamily="50" charset="-128"/>
                <a:ea typeface="ＭＳ Ｐゴシック" panose="020B0600070205080204" pitchFamily="50" charset="-128"/>
              </a:rPr>
              <a:t>【</a:t>
            </a:r>
            <a:r>
              <a:rPr lang="zh-TW" altLang="en-US" dirty="0">
                <a:latin typeface="ＭＳ Ｐゴシック" panose="020B0600070205080204" pitchFamily="50" charset="-128"/>
                <a:ea typeface="ＭＳ Ｐゴシック" panose="020B0600070205080204" pitchFamily="50" charset="-128"/>
              </a:rPr>
              <a:t>新設</a:t>
            </a:r>
            <a:r>
              <a:rPr lang="en-US" altLang="zh-TW" dirty="0" smtClean="0">
                <a:latin typeface="ＭＳ Ｐゴシック" panose="020B0600070205080204" pitchFamily="50" charset="-128"/>
                <a:ea typeface="ＭＳ Ｐゴシック" panose="020B0600070205080204" pitchFamily="50" charset="-128"/>
              </a:rPr>
              <a:t>】</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角丸四角形 3"/>
          <p:cNvSpPr/>
          <p:nvPr/>
        </p:nvSpPr>
        <p:spPr>
          <a:xfrm>
            <a:off x="968326" y="1815859"/>
            <a:ext cx="10385474" cy="4866296"/>
          </a:xfrm>
          <a:prstGeom prst="round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280160" y="1815858"/>
            <a:ext cx="10073640" cy="5078313"/>
          </a:xfrm>
          <a:prstGeom prst="rect">
            <a:avLst/>
          </a:prstGeom>
          <a:noFill/>
        </p:spPr>
        <p:txBody>
          <a:bodyPr wrap="square" rtlCol="0">
            <a:spAutoFit/>
          </a:bodyPr>
          <a:lstStyle/>
          <a:p>
            <a:r>
              <a:rPr kumimoji="1" lang="ja-JP" altLang="en-US" b="1" dirty="0" smtClean="0">
                <a:latin typeface="+mj-ea"/>
                <a:ea typeface="+mj-ea"/>
              </a:rPr>
              <a:t>○加算要件</a:t>
            </a:r>
            <a:endParaRPr kumimoji="1" lang="en-US" altLang="ja-JP" b="1" dirty="0" smtClean="0">
              <a:latin typeface="+mj-ea"/>
              <a:ea typeface="+mj-ea"/>
            </a:endParaRPr>
          </a:p>
          <a:p>
            <a:r>
              <a:rPr lang="ja-JP" altLang="en-US" b="1" dirty="0">
                <a:latin typeface="+mj-ea"/>
                <a:ea typeface="+mj-ea"/>
              </a:rPr>
              <a:t>≪行動障害支援体制加算</a:t>
            </a:r>
            <a:r>
              <a:rPr lang="en-US" altLang="ja-JP" b="1" dirty="0">
                <a:latin typeface="+mj-ea"/>
                <a:ea typeface="+mj-ea"/>
              </a:rPr>
              <a:t>【</a:t>
            </a:r>
            <a:r>
              <a:rPr lang="ja-JP" altLang="en-US" b="1" dirty="0">
                <a:latin typeface="+mj-ea"/>
                <a:ea typeface="+mj-ea"/>
              </a:rPr>
              <a:t>新設</a:t>
            </a:r>
            <a:r>
              <a:rPr lang="en-US" altLang="ja-JP" b="1" dirty="0">
                <a:latin typeface="+mj-ea"/>
                <a:ea typeface="+mj-ea"/>
              </a:rPr>
              <a:t>】</a:t>
            </a:r>
            <a:r>
              <a:rPr lang="en-US" altLang="ja-JP" b="1" dirty="0" smtClean="0">
                <a:latin typeface="+mj-ea"/>
                <a:ea typeface="+mj-ea"/>
              </a:rPr>
              <a:t>≫</a:t>
            </a:r>
            <a:r>
              <a:rPr lang="ja-JP" altLang="en-US" b="1" dirty="0" smtClean="0">
                <a:latin typeface="+mj-ea"/>
                <a:ea typeface="+mj-ea"/>
              </a:rPr>
              <a:t>　　</a:t>
            </a:r>
            <a:r>
              <a:rPr lang="en-US" altLang="ja-JP" b="1" dirty="0" smtClean="0">
                <a:latin typeface="+mj-ea"/>
                <a:ea typeface="+mj-ea"/>
              </a:rPr>
              <a:t>35</a:t>
            </a:r>
            <a:r>
              <a:rPr lang="ja-JP" altLang="en-US" b="1" dirty="0">
                <a:latin typeface="+mj-ea"/>
                <a:ea typeface="+mj-ea"/>
              </a:rPr>
              <a:t>単位／月</a:t>
            </a:r>
          </a:p>
          <a:p>
            <a:r>
              <a:rPr lang="ja-JP" altLang="en-US" b="1" dirty="0">
                <a:latin typeface="+mj-ea"/>
                <a:ea typeface="+mj-ea"/>
              </a:rPr>
              <a:t>・行動障害のある知的障害者や精神障害者に対して適切な計画相談支援等を実施するために、強度行動障害支援者養成研修（実践研修）を修了し、専門的な知識及び支援技術を持つ相談支援専門員を事業所に配置した上で、その旨を公表している場合に加算する</a:t>
            </a:r>
            <a:r>
              <a:rPr lang="ja-JP" altLang="en-US" b="1" dirty="0" smtClean="0">
                <a:latin typeface="+mj-ea"/>
                <a:ea typeface="+mj-ea"/>
              </a:rPr>
              <a:t>。</a:t>
            </a:r>
            <a:endParaRPr lang="en-US" altLang="ja-JP" b="1" dirty="0" smtClean="0">
              <a:latin typeface="+mj-ea"/>
              <a:ea typeface="+mj-ea"/>
            </a:endParaRPr>
          </a:p>
          <a:p>
            <a:endParaRPr lang="ja-JP" altLang="en-US" b="1" dirty="0">
              <a:latin typeface="+mj-ea"/>
              <a:ea typeface="+mj-ea"/>
            </a:endParaRPr>
          </a:p>
          <a:p>
            <a:r>
              <a:rPr lang="ja-JP" altLang="en-US" b="1" dirty="0">
                <a:latin typeface="+mj-ea"/>
                <a:ea typeface="+mj-ea"/>
              </a:rPr>
              <a:t>≪要医療児者支援体制加算</a:t>
            </a:r>
            <a:r>
              <a:rPr lang="en-US" altLang="ja-JP" b="1" dirty="0">
                <a:latin typeface="+mj-ea"/>
                <a:ea typeface="+mj-ea"/>
              </a:rPr>
              <a:t>【</a:t>
            </a:r>
            <a:r>
              <a:rPr lang="ja-JP" altLang="en-US" b="1" dirty="0">
                <a:latin typeface="+mj-ea"/>
                <a:ea typeface="+mj-ea"/>
              </a:rPr>
              <a:t>新設</a:t>
            </a:r>
            <a:r>
              <a:rPr lang="en-US" altLang="ja-JP" b="1" dirty="0">
                <a:latin typeface="+mj-ea"/>
                <a:ea typeface="+mj-ea"/>
              </a:rPr>
              <a:t>】</a:t>
            </a:r>
            <a:r>
              <a:rPr lang="en-US" altLang="ja-JP" b="1" dirty="0" smtClean="0">
                <a:latin typeface="+mj-ea"/>
                <a:ea typeface="+mj-ea"/>
              </a:rPr>
              <a:t>≫</a:t>
            </a:r>
            <a:r>
              <a:rPr lang="ja-JP" altLang="en-US" b="1" dirty="0" smtClean="0">
                <a:latin typeface="+mj-ea"/>
                <a:ea typeface="+mj-ea"/>
              </a:rPr>
              <a:t>　</a:t>
            </a:r>
            <a:r>
              <a:rPr lang="en-US" altLang="ja-JP" b="1" dirty="0" smtClean="0">
                <a:latin typeface="+mj-ea"/>
                <a:ea typeface="+mj-ea"/>
              </a:rPr>
              <a:t>35</a:t>
            </a:r>
            <a:r>
              <a:rPr lang="ja-JP" altLang="en-US" b="1" dirty="0">
                <a:latin typeface="+mj-ea"/>
                <a:ea typeface="+mj-ea"/>
              </a:rPr>
              <a:t>単位／月</a:t>
            </a:r>
          </a:p>
          <a:p>
            <a:r>
              <a:rPr lang="ja-JP" altLang="en-US" b="1" dirty="0">
                <a:latin typeface="+mj-ea"/>
                <a:ea typeface="+mj-ea"/>
              </a:rPr>
              <a:t>・重症心身障害など医療的なケアを要する児童や障害者に対して適切な計画相談支援等を実施するために、医療的ケア児等コーディネーター養成研修を修了し、専門的な知識及び支援技術を持つ相談支援専門員を事業所に配置した上で、その旨を公表している場合に加算する</a:t>
            </a:r>
            <a:r>
              <a:rPr lang="ja-JP" altLang="en-US" b="1" dirty="0" smtClean="0">
                <a:latin typeface="+mj-ea"/>
                <a:ea typeface="+mj-ea"/>
              </a:rPr>
              <a:t>。</a:t>
            </a:r>
            <a:endParaRPr lang="en-US" altLang="ja-JP" b="1" dirty="0" smtClean="0">
              <a:latin typeface="+mj-ea"/>
              <a:ea typeface="+mj-ea"/>
            </a:endParaRPr>
          </a:p>
          <a:p>
            <a:endParaRPr lang="ja-JP" altLang="en-US" b="1" dirty="0">
              <a:latin typeface="+mj-ea"/>
              <a:ea typeface="+mj-ea"/>
            </a:endParaRPr>
          </a:p>
          <a:p>
            <a:r>
              <a:rPr lang="ja-JP" altLang="en-US" b="1" dirty="0">
                <a:latin typeface="+mj-ea"/>
                <a:ea typeface="+mj-ea"/>
              </a:rPr>
              <a:t>≪精神障害者支援体制加算</a:t>
            </a:r>
            <a:r>
              <a:rPr lang="en-US" altLang="ja-JP" b="1" dirty="0">
                <a:latin typeface="+mj-ea"/>
                <a:ea typeface="+mj-ea"/>
              </a:rPr>
              <a:t>【</a:t>
            </a:r>
            <a:r>
              <a:rPr lang="ja-JP" altLang="en-US" b="1" dirty="0">
                <a:latin typeface="+mj-ea"/>
                <a:ea typeface="+mj-ea"/>
              </a:rPr>
              <a:t>新設</a:t>
            </a:r>
            <a:r>
              <a:rPr lang="en-US" altLang="ja-JP" b="1" dirty="0">
                <a:latin typeface="+mj-ea"/>
                <a:ea typeface="+mj-ea"/>
              </a:rPr>
              <a:t>】</a:t>
            </a:r>
            <a:r>
              <a:rPr lang="en-US" altLang="ja-JP" b="1" dirty="0" smtClean="0">
                <a:latin typeface="+mj-ea"/>
                <a:ea typeface="+mj-ea"/>
              </a:rPr>
              <a:t>≫</a:t>
            </a:r>
            <a:r>
              <a:rPr lang="ja-JP" altLang="en-US" b="1" dirty="0" smtClean="0">
                <a:latin typeface="+mj-ea"/>
                <a:ea typeface="+mj-ea"/>
              </a:rPr>
              <a:t>　</a:t>
            </a:r>
            <a:r>
              <a:rPr lang="en-US" altLang="ja-JP" b="1" dirty="0" smtClean="0">
                <a:latin typeface="+mj-ea"/>
                <a:ea typeface="+mj-ea"/>
              </a:rPr>
              <a:t>35</a:t>
            </a:r>
            <a:r>
              <a:rPr lang="ja-JP" altLang="en-US" b="1" dirty="0">
                <a:latin typeface="+mj-ea"/>
                <a:ea typeface="+mj-ea"/>
              </a:rPr>
              <a:t>単位／月</a:t>
            </a:r>
          </a:p>
          <a:p>
            <a:r>
              <a:rPr lang="ja-JP" altLang="en-US" b="1" dirty="0">
                <a:latin typeface="+mj-ea"/>
                <a:ea typeface="+mj-ea"/>
              </a:rPr>
              <a:t>・精神科病院等に入院する者及び地域において単身生活等をする精神障害者に対して、地域移行支援や地域定着支援のマネジメントを含めた適切な計画相談支援等を実施するために、地域生活支援事業による精神障害者支援の障害特性と支援技法を学ぶ研修又は精神障害者の地域移行関係職員に対する研修を修了し、専門的な知識及び支援技術を持つ相談支援専門員を事業所に配置した上で、その旨を公表している場合に加算する。</a:t>
            </a:r>
          </a:p>
          <a:p>
            <a:endParaRPr kumimoji="1" lang="en-US" altLang="ja-JP" b="1" dirty="0" smtClean="0">
              <a:latin typeface="+mj-ea"/>
              <a:ea typeface="+mj-ea"/>
            </a:endParaRPr>
          </a:p>
        </p:txBody>
      </p:sp>
    </p:spTree>
    <p:extLst>
      <p:ext uri="{BB962C8B-B14F-4D97-AF65-F5344CB8AC3E}">
        <p14:creationId xmlns:p14="http://schemas.microsoft.com/office/powerpoint/2010/main" val="4050625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38200" y="1097280"/>
            <a:ext cx="10781714" cy="5079683"/>
          </a:xfrm>
        </p:spPr>
        <p:txBody>
          <a:bodyPr>
            <a:normAutofit/>
          </a:bodyPr>
          <a:lstStyle/>
          <a:p>
            <a:pPr marL="0" indent="0">
              <a:buNone/>
            </a:pPr>
            <a:r>
              <a:rPr lang="ja-JP" altLang="en-US" sz="1800" dirty="0">
                <a:latin typeface="ＭＳ Ｐゴシック" panose="020B0600070205080204" pitchFamily="50" charset="-128"/>
              </a:rPr>
              <a:t>特定事業所加算について、より充実した支援体制及び主任相談支援専門員の配置を要件とした区分を創設するとともに、加算取得率が低調であることを踏まえ、事業者が段階的な体制整備を図れるよう、現行の要件を緩和した区分を一定期間に限り設ける。</a:t>
            </a:r>
            <a:endParaRPr kumimoji="1" lang="ja-JP" altLang="en-US" sz="1800" dirty="0">
              <a:latin typeface="ＭＳ Ｐゴシック" panose="020B0600070205080204" pitchFamily="50" charset="-128"/>
              <a:ea typeface="ＭＳ Ｐゴシック" panose="020B0600070205080204" pitchFamily="50" charset="-128"/>
            </a:endParaRPr>
          </a:p>
        </p:txBody>
      </p:sp>
      <p:sp>
        <p:nvSpPr>
          <p:cNvPr id="4" name="角丸四角形 3"/>
          <p:cNvSpPr/>
          <p:nvPr/>
        </p:nvSpPr>
        <p:spPr>
          <a:xfrm>
            <a:off x="838200" y="1991704"/>
            <a:ext cx="10385474" cy="4577908"/>
          </a:xfrm>
          <a:prstGeom prst="round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280160" y="2000524"/>
            <a:ext cx="10073640" cy="369332"/>
          </a:xfrm>
          <a:prstGeom prst="rect">
            <a:avLst/>
          </a:prstGeom>
          <a:noFill/>
        </p:spPr>
        <p:txBody>
          <a:bodyPr wrap="square" rtlCol="0">
            <a:spAutoFit/>
          </a:bodyPr>
          <a:lstStyle/>
          <a:p>
            <a:endParaRPr kumimoji="1" lang="en-US" altLang="ja-JP" b="1" dirty="0" smtClean="0">
              <a:latin typeface="+mj-ea"/>
              <a:ea typeface="+mj-ea"/>
            </a:endParaRPr>
          </a:p>
        </p:txBody>
      </p:sp>
      <p:sp>
        <p:nvSpPr>
          <p:cNvPr id="6" name="タイトル 5"/>
          <p:cNvSpPr>
            <a:spLocks noGrp="1"/>
          </p:cNvSpPr>
          <p:nvPr>
            <p:ph type="title"/>
          </p:nvPr>
        </p:nvSpPr>
        <p:spPr>
          <a:xfrm>
            <a:off x="838200" y="365125"/>
            <a:ext cx="10515600" cy="732155"/>
          </a:xfrm>
        </p:spPr>
        <p:txBody>
          <a:bodyPr/>
          <a:lstStyle/>
          <a:p>
            <a:r>
              <a:rPr kumimoji="1" lang="ja-JP" altLang="en-US" dirty="0" smtClean="0"/>
              <a:t>○特定事業所加算</a:t>
            </a:r>
            <a:endParaRPr kumimoji="1" lang="ja-JP" altLang="en-US" dirty="0"/>
          </a:p>
        </p:txBody>
      </p:sp>
      <p:sp>
        <p:nvSpPr>
          <p:cNvPr id="2" name="正方形/長方形 1"/>
          <p:cNvSpPr/>
          <p:nvPr/>
        </p:nvSpPr>
        <p:spPr>
          <a:xfrm>
            <a:off x="1280160" y="2138595"/>
            <a:ext cx="9481625" cy="4247317"/>
          </a:xfrm>
          <a:prstGeom prst="rect">
            <a:avLst/>
          </a:prstGeom>
        </p:spPr>
        <p:txBody>
          <a:bodyPr wrap="square">
            <a:spAutoFit/>
          </a:bodyPr>
          <a:lstStyle/>
          <a:p>
            <a:pPr algn="just"/>
            <a:r>
              <a:rPr lang="ja-JP" altLang="en-US" b="1" i="0" u="sng" strike="noStrike" baseline="0" dirty="0" smtClean="0">
                <a:solidFill>
                  <a:srgbClr val="000000"/>
                </a:solidFill>
                <a:latin typeface="Times New Roman" panose="02020603050405020304" pitchFamily="18" charset="0"/>
                <a:ea typeface="ＭＳ ゴシック" panose="020B0609070205080204" pitchFamily="49" charset="-128"/>
              </a:rPr>
              <a:t>≪特定事業所加算の見直し≫</a:t>
            </a:r>
            <a:endParaRPr lang="ja-JP" altLang="en-US" sz="1600" b="1" i="0" u="sng" strike="noStrike" baseline="0" dirty="0" smtClean="0">
              <a:solidFill>
                <a:srgbClr val="000000"/>
              </a:solidFill>
              <a:latin typeface="Times New Roman" panose="02020603050405020304" pitchFamily="18" charset="0"/>
              <a:ea typeface="ＭＳ 明朝" panose="02020609040205080304" pitchFamily="17" charset="-128"/>
            </a:endParaRPr>
          </a:p>
          <a:p>
            <a:pPr algn="just"/>
            <a:r>
              <a:rPr lang="ja-JP" altLang="en-US" b="0" i="0" u="none" strike="noStrike" baseline="0" dirty="0" smtClean="0">
                <a:solidFill>
                  <a:srgbClr val="000000"/>
                </a:solidFill>
                <a:latin typeface="Times New Roman" panose="02020603050405020304" pitchFamily="18" charset="0"/>
                <a:ea typeface="ＭＳ ゴシック" panose="020B0609070205080204" pitchFamily="49" charset="-128"/>
              </a:rPr>
              <a:t>［現行］</a:t>
            </a:r>
            <a:endParaRPr lang="ja-JP" altLang="en-US" sz="1600" b="0" i="0" u="none" strike="noStrike" baseline="0" dirty="0" smtClean="0">
              <a:solidFill>
                <a:srgbClr val="000000"/>
              </a:solidFill>
              <a:latin typeface="Times New Roman" panose="02020603050405020304" pitchFamily="18" charset="0"/>
              <a:ea typeface="ＭＳ 明朝" panose="02020609040205080304" pitchFamily="17" charset="-128"/>
            </a:endParaRPr>
          </a:p>
          <a:p>
            <a:pPr algn="just"/>
            <a:r>
              <a:rPr lang="zh-TW" altLang="en-US" b="0" i="0" u="none" strike="noStrike" baseline="0" dirty="0" smtClean="0">
                <a:solidFill>
                  <a:srgbClr val="000000"/>
                </a:solidFill>
                <a:latin typeface="Times New Roman" panose="02020603050405020304" pitchFamily="18" charset="0"/>
                <a:ea typeface="ＭＳ ゴシック" panose="020B0609070205080204" pitchFamily="49" charset="-128"/>
              </a:rPr>
              <a:t>特定事業所加算</a:t>
            </a:r>
            <a:r>
              <a:rPr lang="en-US" altLang="zh-TW" b="0" i="0" u="none" strike="noStrike" baseline="0" dirty="0" smtClean="0">
                <a:solidFill>
                  <a:srgbClr val="000000"/>
                </a:solidFill>
                <a:latin typeface="ＭＳ ゴシック" panose="020B0609070205080204" pitchFamily="49" charset="-128"/>
                <a:ea typeface="ＭＳ 明朝" panose="02020609040205080304" pitchFamily="17" charset="-128"/>
              </a:rPr>
              <a:t>300</a:t>
            </a:r>
            <a:r>
              <a:rPr lang="zh-TW" altLang="en-US" b="0" i="0" u="none" strike="noStrike" baseline="0" dirty="0" smtClean="0">
                <a:solidFill>
                  <a:srgbClr val="000000"/>
                </a:solidFill>
                <a:latin typeface="Times New Roman" panose="02020603050405020304" pitchFamily="18" charset="0"/>
                <a:ea typeface="ＭＳ ゴシック" panose="020B0609070205080204" pitchFamily="49" charset="-128"/>
              </a:rPr>
              <a:t>単位／月</a:t>
            </a:r>
            <a:endParaRPr lang="zh-TW" altLang="en-US" sz="1600" b="0" i="0" u="none" strike="noStrike" baseline="0" dirty="0" smtClean="0">
              <a:solidFill>
                <a:srgbClr val="000000"/>
              </a:solidFill>
              <a:latin typeface="Times New Roman" panose="02020603050405020304" pitchFamily="18" charset="0"/>
              <a:ea typeface="ＭＳ 明朝" panose="02020609040205080304" pitchFamily="17" charset="-128"/>
            </a:endParaRPr>
          </a:p>
          <a:p>
            <a:pPr algn="just"/>
            <a:r>
              <a:rPr lang="ja-JP" altLang="en-US" b="0" i="0" u="none" strike="noStrike" baseline="0" dirty="0" smtClean="0">
                <a:solidFill>
                  <a:srgbClr val="000000"/>
                </a:solidFill>
                <a:latin typeface="Times New Roman" panose="02020603050405020304" pitchFamily="18" charset="0"/>
                <a:ea typeface="ＭＳ ゴシック" panose="020B0609070205080204" pitchFamily="49" charset="-128"/>
              </a:rPr>
              <a:t>（算定要件）</a:t>
            </a:r>
            <a:endParaRPr lang="ja-JP" altLang="en-US" sz="1600" b="0" i="0" u="none" strike="noStrike" baseline="0" dirty="0" smtClean="0">
              <a:solidFill>
                <a:srgbClr val="000000"/>
              </a:solidFill>
              <a:latin typeface="Times New Roman" panose="02020603050405020304" pitchFamily="18" charset="0"/>
              <a:ea typeface="ＭＳ 明朝" panose="02020609040205080304" pitchFamily="17" charset="-128"/>
            </a:endParaRPr>
          </a:p>
          <a:p>
            <a:pPr algn="just"/>
            <a:r>
              <a:rPr lang="ja-JP" altLang="en-US" b="0" i="0" u="none" strike="noStrike" baseline="0" dirty="0" smtClean="0">
                <a:solidFill>
                  <a:srgbClr val="000000"/>
                </a:solidFill>
                <a:latin typeface="Times New Roman" panose="02020603050405020304" pitchFamily="18" charset="0"/>
                <a:ea typeface="ＭＳ ゴシック" panose="020B0609070205080204" pitchFamily="49" charset="-128"/>
              </a:rPr>
              <a:t>イ常勤かつ専従の相談支援専門員を３名以上配置し、かつ、そのうち１名以上が相談支援従事者現任研修を修了していること。</a:t>
            </a:r>
            <a:endParaRPr lang="ja-JP" altLang="en-US" sz="1600" b="0" i="0" u="none" strike="noStrike" baseline="0" dirty="0" smtClean="0">
              <a:solidFill>
                <a:srgbClr val="000000"/>
              </a:solidFill>
              <a:latin typeface="Times New Roman" panose="02020603050405020304" pitchFamily="18" charset="0"/>
              <a:ea typeface="ＭＳ 明朝" panose="02020609040205080304" pitchFamily="17" charset="-128"/>
            </a:endParaRPr>
          </a:p>
          <a:p>
            <a:pPr algn="just"/>
            <a:r>
              <a:rPr lang="ja-JP" altLang="en-US" b="0" i="0" u="none" strike="noStrike" baseline="0" dirty="0" smtClean="0">
                <a:solidFill>
                  <a:srgbClr val="000000"/>
                </a:solidFill>
                <a:latin typeface="Times New Roman" panose="02020603050405020304" pitchFamily="18" charset="0"/>
                <a:ea typeface="ＭＳ ゴシック" panose="020B0609070205080204" pitchFamily="49" charset="-128"/>
              </a:rPr>
              <a:t>ロ利用者に関する情報又はサービス提供に当たっての留意事項に係る伝達等を目的とした会議を定期的に開催すること。</a:t>
            </a:r>
            <a:endParaRPr lang="ja-JP" altLang="en-US" sz="1600" b="0" i="0" u="none" strike="noStrike" baseline="0" dirty="0" smtClean="0">
              <a:solidFill>
                <a:srgbClr val="000000"/>
              </a:solidFill>
              <a:latin typeface="Times New Roman" panose="02020603050405020304" pitchFamily="18" charset="0"/>
              <a:ea typeface="ＭＳ 明朝" panose="02020609040205080304" pitchFamily="17" charset="-128"/>
            </a:endParaRPr>
          </a:p>
          <a:p>
            <a:pPr algn="just"/>
            <a:r>
              <a:rPr lang="ja-JP" altLang="en-US" b="0" i="0" u="none" strike="noStrike" baseline="0" dirty="0" smtClean="0">
                <a:solidFill>
                  <a:srgbClr val="000000"/>
                </a:solidFill>
                <a:latin typeface="Times New Roman" panose="02020603050405020304" pitchFamily="18" charset="0"/>
                <a:ea typeface="ＭＳ ゴシック" panose="020B0609070205080204" pitchFamily="49" charset="-128"/>
              </a:rPr>
              <a:t>ハ</a:t>
            </a:r>
            <a:r>
              <a:rPr lang="en-US" altLang="ja-JP" b="0" i="0" u="none" strike="noStrike" baseline="0" dirty="0" smtClean="0">
                <a:solidFill>
                  <a:srgbClr val="000000"/>
                </a:solidFill>
                <a:latin typeface="ＭＳ ゴシック" panose="020B0609070205080204" pitchFamily="49" charset="-128"/>
                <a:ea typeface="ＭＳ 明朝" panose="02020609040205080304" pitchFamily="17" charset="-128"/>
              </a:rPr>
              <a:t>24</a:t>
            </a:r>
            <a:r>
              <a:rPr lang="ja-JP" altLang="en-US" b="0" i="0" u="none" strike="noStrike" baseline="0" dirty="0" smtClean="0">
                <a:solidFill>
                  <a:srgbClr val="000000"/>
                </a:solidFill>
                <a:latin typeface="Times New Roman" panose="02020603050405020304" pitchFamily="18" charset="0"/>
                <a:ea typeface="ＭＳ ゴシック" panose="020B0609070205080204" pitchFamily="49" charset="-128"/>
              </a:rPr>
              <a:t>時間連絡体制を確保し、かつ、必要に応じて利用者等の相談に対応する体制を確保していること。</a:t>
            </a:r>
            <a:endParaRPr lang="ja-JP" altLang="en-US" sz="1600" b="0" i="0" u="none" strike="noStrike" baseline="0" dirty="0" smtClean="0">
              <a:solidFill>
                <a:srgbClr val="000000"/>
              </a:solidFill>
              <a:latin typeface="Times New Roman" panose="02020603050405020304" pitchFamily="18" charset="0"/>
              <a:ea typeface="ＭＳ 明朝" panose="02020609040205080304" pitchFamily="17" charset="-128"/>
            </a:endParaRPr>
          </a:p>
          <a:p>
            <a:pPr algn="just"/>
            <a:r>
              <a:rPr lang="ja-JP" altLang="en-US" b="0" i="0" u="none" strike="noStrike" baseline="0" dirty="0" smtClean="0">
                <a:solidFill>
                  <a:srgbClr val="000000"/>
                </a:solidFill>
                <a:latin typeface="Times New Roman" panose="02020603050405020304" pitchFamily="18" charset="0"/>
                <a:ea typeface="ＭＳ ゴシック" panose="020B0609070205080204" pitchFamily="49" charset="-128"/>
              </a:rPr>
              <a:t>ニ指定特定相談支援事業所の新規に採用した全ての相談支援専門員に対し相談支援従事者現任研修を修了した相談支援専門員の同行による研修を実施していること。</a:t>
            </a:r>
            <a:endParaRPr lang="ja-JP" altLang="en-US" sz="1600" b="0" i="0" u="none" strike="noStrike" baseline="0" dirty="0" smtClean="0">
              <a:solidFill>
                <a:srgbClr val="000000"/>
              </a:solidFill>
              <a:latin typeface="Times New Roman" panose="02020603050405020304" pitchFamily="18" charset="0"/>
              <a:ea typeface="ＭＳ 明朝" panose="02020609040205080304" pitchFamily="17" charset="-128"/>
            </a:endParaRPr>
          </a:p>
          <a:p>
            <a:pPr algn="just"/>
            <a:r>
              <a:rPr lang="ja-JP" altLang="en-US" b="0" i="0" u="none" strike="noStrike" baseline="0" dirty="0" smtClean="0">
                <a:solidFill>
                  <a:srgbClr val="000000"/>
                </a:solidFill>
                <a:latin typeface="Times New Roman" panose="02020603050405020304" pitchFamily="18" charset="0"/>
                <a:ea typeface="ＭＳ ゴシック" panose="020B0609070205080204" pitchFamily="49" charset="-128"/>
              </a:rPr>
              <a:t>ホ基幹相談支援センター等から支援が困難な事例を紹介された場合においても、計画相談支援等を提供していること。</a:t>
            </a:r>
            <a:endParaRPr lang="ja-JP" altLang="en-US" sz="1600" b="0" i="0" u="none" strike="noStrike" baseline="0" dirty="0" smtClean="0">
              <a:solidFill>
                <a:srgbClr val="000000"/>
              </a:solidFill>
              <a:latin typeface="Times New Roman" panose="02020603050405020304" pitchFamily="18" charset="0"/>
              <a:ea typeface="ＭＳ 明朝" panose="02020609040205080304" pitchFamily="17" charset="-128"/>
            </a:endParaRPr>
          </a:p>
          <a:p>
            <a:pPr algn="just"/>
            <a:r>
              <a:rPr lang="ja-JP" altLang="en-US" b="0" i="0" u="none" strike="noStrike" baseline="0" dirty="0" err="1" smtClean="0">
                <a:solidFill>
                  <a:srgbClr val="000000"/>
                </a:solidFill>
                <a:latin typeface="Times New Roman" panose="02020603050405020304" pitchFamily="18" charset="0"/>
                <a:ea typeface="ＭＳ ゴシック" panose="020B0609070205080204" pitchFamily="49" charset="-128"/>
              </a:rPr>
              <a:t>ヘ</a:t>
            </a:r>
            <a:r>
              <a:rPr lang="ja-JP" altLang="en-US" b="0" i="0" u="none" strike="noStrike" baseline="0" dirty="0" smtClean="0">
                <a:solidFill>
                  <a:srgbClr val="000000"/>
                </a:solidFill>
                <a:latin typeface="Times New Roman" panose="02020603050405020304" pitchFamily="18" charset="0"/>
                <a:ea typeface="ＭＳ ゴシック" panose="020B0609070205080204" pitchFamily="49" charset="-128"/>
              </a:rPr>
              <a:t>基幹相談支援センター等が実施する事例検討会等に参加していること。</a:t>
            </a:r>
            <a:endParaRPr lang="ja-JP" altLang="en-US" dirty="0"/>
          </a:p>
        </p:txBody>
      </p:sp>
    </p:spTree>
    <p:extLst>
      <p:ext uri="{BB962C8B-B14F-4D97-AF65-F5344CB8AC3E}">
        <p14:creationId xmlns:p14="http://schemas.microsoft.com/office/powerpoint/2010/main" val="28101997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407963" y="731812"/>
            <a:ext cx="11282287" cy="6126187"/>
          </a:xfrm>
          <a:prstGeom prst="round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838198" y="464209"/>
            <a:ext cx="11063070" cy="6401753"/>
          </a:xfrm>
          <a:prstGeom prst="rect">
            <a:avLst/>
          </a:prstGeom>
          <a:noFill/>
        </p:spPr>
        <p:txBody>
          <a:bodyPr wrap="square" rtlCol="0">
            <a:spAutoFit/>
          </a:bodyPr>
          <a:lstStyle/>
          <a:p>
            <a:endParaRPr lang="ja-JP" altLang="en-US" b="1" dirty="0" smtClean="0">
              <a:latin typeface="+mj-ea"/>
              <a:ea typeface="+mj-ea"/>
            </a:endParaRPr>
          </a:p>
          <a:p>
            <a:r>
              <a:rPr lang="ja-JP" altLang="en-US" sz="1600" b="1" dirty="0" smtClean="0">
                <a:latin typeface="+mj-ea"/>
                <a:ea typeface="+mj-ea"/>
              </a:rPr>
              <a:t>（１）特定事業所加算（</a:t>
            </a:r>
            <a:r>
              <a:rPr lang="en-US" altLang="ja-JP" sz="1600" b="1" dirty="0" smtClean="0">
                <a:latin typeface="+mj-ea"/>
                <a:ea typeface="+mj-ea"/>
              </a:rPr>
              <a:t>Ⅰ</a:t>
            </a:r>
            <a:r>
              <a:rPr lang="ja-JP" altLang="en-US" sz="1600" b="1" dirty="0" smtClean="0">
                <a:latin typeface="+mj-ea"/>
                <a:ea typeface="+mj-ea"/>
              </a:rPr>
              <a:t>）</a:t>
            </a:r>
            <a:r>
              <a:rPr lang="en-US" altLang="ja-JP" sz="1600" b="1" dirty="0" smtClean="0">
                <a:latin typeface="+mj-ea"/>
                <a:ea typeface="+mj-ea"/>
              </a:rPr>
              <a:t>500</a:t>
            </a:r>
            <a:r>
              <a:rPr lang="ja-JP" altLang="en-US" sz="1600" b="1" dirty="0" smtClean="0">
                <a:latin typeface="+mj-ea"/>
                <a:ea typeface="+mj-ea"/>
              </a:rPr>
              <a:t>単位／月</a:t>
            </a:r>
          </a:p>
          <a:p>
            <a:r>
              <a:rPr lang="ja-JP" altLang="en-US" sz="1600" b="1" dirty="0" smtClean="0">
                <a:latin typeface="+mj-ea"/>
                <a:ea typeface="+mj-ea"/>
              </a:rPr>
              <a:t>（算定要件）</a:t>
            </a:r>
          </a:p>
          <a:p>
            <a:r>
              <a:rPr lang="ja-JP" altLang="en-US" sz="1600" dirty="0" smtClean="0">
                <a:latin typeface="+mj-ea"/>
                <a:ea typeface="+mj-ea"/>
              </a:rPr>
              <a:t>イ　常勤かつ専従の相談支援専門員を４名以上配置し、かつ、そのうち１名以上が主任相談支援専門員であること。</a:t>
            </a:r>
          </a:p>
          <a:p>
            <a:r>
              <a:rPr lang="ja-JP" altLang="en-US" sz="1600" dirty="0" smtClean="0">
                <a:latin typeface="+mj-ea"/>
                <a:ea typeface="+mj-ea"/>
              </a:rPr>
              <a:t>ロ　現行の特定事業所加算の（ロ）、（ハ）、（ホ）、（</a:t>
            </a:r>
            <a:r>
              <a:rPr lang="ja-JP" altLang="en-US" sz="1600" dirty="0" err="1" smtClean="0">
                <a:latin typeface="+mj-ea"/>
                <a:ea typeface="+mj-ea"/>
              </a:rPr>
              <a:t>ヘ</a:t>
            </a:r>
            <a:r>
              <a:rPr lang="ja-JP" altLang="en-US" sz="1600" dirty="0" smtClean="0">
                <a:latin typeface="+mj-ea"/>
                <a:ea typeface="+mj-ea"/>
              </a:rPr>
              <a:t>）の要件を満</a:t>
            </a:r>
            <a:r>
              <a:rPr lang="ja-JP" altLang="en-US" sz="1600" b="1" dirty="0" smtClean="0">
                <a:latin typeface="+mj-ea"/>
                <a:ea typeface="+mj-ea"/>
              </a:rPr>
              <a:t>た</a:t>
            </a:r>
            <a:r>
              <a:rPr lang="ja-JP" altLang="en-US" sz="1600" dirty="0"/>
              <a:t>すこと。</a:t>
            </a:r>
          </a:p>
          <a:p>
            <a:r>
              <a:rPr lang="ja-JP" altLang="en-US" sz="1600" dirty="0" smtClean="0"/>
              <a:t>ハ　指定</a:t>
            </a:r>
            <a:r>
              <a:rPr lang="ja-JP" altLang="en-US" sz="1600" dirty="0"/>
              <a:t>特定相談支援事業所の新規に採用した全ての相談支援専門員に対し主任相談支援専門員の同行による研修を実施していること。</a:t>
            </a:r>
          </a:p>
          <a:p>
            <a:r>
              <a:rPr lang="ja-JP" altLang="en-US" sz="1600" dirty="0" smtClean="0"/>
              <a:t>ニ　指定</a:t>
            </a:r>
            <a:r>
              <a:rPr lang="ja-JP" altLang="en-US" sz="1600" dirty="0"/>
              <a:t>特定相談支援事業所において指定サービス利用支援又は継続サービス利用支援を提供する件数（指定障害児相談支援事業者の指定を併せて受け、一体的に運営されている場合は、指定障害児相談支援の利用者を含む。）が１月間において相談支援専門員１人あたり</a:t>
            </a:r>
            <a:r>
              <a:rPr lang="en-US" altLang="ja-JP" sz="1600" dirty="0"/>
              <a:t>40</a:t>
            </a:r>
            <a:r>
              <a:rPr lang="ja-JP" altLang="en-US" sz="1600" dirty="0"/>
              <a:t>件未満であること。</a:t>
            </a:r>
            <a:endParaRPr lang="en-US" altLang="ja-JP" sz="1600" b="1" dirty="0" smtClean="0">
              <a:latin typeface="+mj-ea"/>
              <a:ea typeface="+mj-ea"/>
            </a:endParaRPr>
          </a:p>
          <a:p>
            <a:r>
              <a:rPr lang="ja-JP" altLang="en-US" sz="1600" b="1" dirty="0" smtClean="0">
                <a:latin typeface="+mj-ea"/>
                <a:ea typeface="+mj-ea"/>
              </a:rPr>
              <a:t>（</a:t>
            </a:r>
            <a:r>
              <a:rPr lang="ja-JP" altLang="en-US" sz="1600" b="1" dirty="0">
                <a:latin typeface="+mj-ea"/>
                <a:ea typeface="+mj-ea"/>
              </a:rPr>
              <a:t>２）特定事業所加算（</a:t>
            </a:r>
            <a:r>
              <a:rPr lang="en-US" altLang="ja-JP" sz="1600" b="1" dirty="0">
                <a:latin typeface="+mj-ea"/>
                <a:ea typeface="+mj-ea"/>
              </a:rPr>
              <a:t>Ⅱ</a:t>
            </a:r>
            <a:r>
              <a:rPr lang="ja-JP" altLang="en-US" sz="1600" b="1" dirty="0">
                <a:latin typeface="+mj-ea"/>
                <a:ea typeface="+mj-ea"/>
              </a:rPr>
              <a:t>）</a:t>
            </a:r>
            <a:r>
              <a:rPr lang="en-US" altLang="ja-JP" sz="1600" b="1" dirty="0">
                <a:latin typeface="+mj-ea"/>
                <a:ea typeface="+mj-ea"/>
              </a:rPr>
              <a:t>400</a:t>
            </a:r>
            <a:r>
              <a:rPr lang="ja-JP" altLang="en-US" sz="1600" b="1" dirty="0">
                <a:latin typeface="+mj-ea"/>
                <a:ea typeface="+mj-ea"/>
              </a:rPr>
              <a:t>単位／</a:t>
            </a:r>
            <a:r>
              <a:rPr lang="ja-JP" altLang="en-US" sz="1600" b="1" dirty="0" smtClean="0">
                <a:latin typeface="+mj-ea"/>
                <a:ea typeface="+mj-ea"/>
              </a:rPr>
              <a:t>月　</a:t>
            </a:r>
            <a:r>
              <a:rPr lang="en-US" altLang="ja-JP" sz="1600" b="1" dirty="0" smtClean="0">
                <a:latin typeface="+mj-ea"/>
                <a:ea typeface="+mj-ea"/>
              </a:rPr>
              <a:t>※</a:t>
            </a:r>
            <a:r>
              <a:rPr lang="ja-JP" altLang="en-US" sz="1600" b="1" dirty="0">
                <a:latin typeface="+mj-ea"/>
                <a:ea typeface="+mj-ea"/>
              </a:rPr>
              <a:t>特定事業所加算（</a:t>
            </a:r>
            <a:r>
              <a:rPr lang="en-US" altLang="ja-JP" sz="1600" b="1" dirty="0">
                <a:latin typeface="+mj-ea"/>
                <a:ea typeface="+mj-ea"/>
              </a:rPr>
              <a:t>Ⅰ</a:t>
            </a:r>
            <a:r>
              <a:rPr lang="ja-JP" altLang="en-US" sz="1600" b="1" dirty="0">
                <a:latin typeface="+mj-ea"/>
                <a:ea typeface="+mj-ea"/>
              </a:rPr>
              <a:t>）の</a:t>
            </a:r>
            <a:r>
              <a:rPr lang="en-US" altLang="ja-JP" sz="1600" b="1" dirty="0">
                <a:latin typeface="+mj-ea"/>
                <a:ea typeface="+mj-ea"/>
              </a:rPr>
              <a:t>80/100</a:t>
            </a:r>
          </a:p>
          <a:p>
            <a:r>
              <a:rPr lang="ja-JP" altLang="en-US" sz="1600" b="1" dirty="0">
                <a:latin typeface="+mj-ea"/>
                <a:ea typeface="+mj-ea"/>
              </a:rPr>
              <a:t>（算定要件）</a:t>
            </a:r>
          </a:p>
          <a:p>
            <a:r>
              <a:rPr lang="ja-JP" altLang="en-US" sz="1600" dirty="0" smtClean="0">
                <a:latin typeface="+mj-ea"/>
                <a:ea typeface="+mj-ea"/>
              </a:rPr>
              <a:t>イ　常勤</a:t>
            </a:r>
            <a:r>
              <a:rPr lang="ja-JP" altLang="en-US" sz="1600" dirty="0">
                <a:latin typeface="+mj-ea"/>
                <a:ea typeface="+mj-ea"/>
              </a:rPr>
              <a:t>かつ専従の相談支援専門員を４名以上配置し、かつ、そのうち１名以上が相談支援従事者現任研修を修了していること。</a:t>
            </a:r>
          </a:p>
          <a:p>
            <a:r>
              <a:rPr lang="ja-JP" altLang="en-US" sz="1600" dirty="0" smtClean="0">
                <a:latin typeface="+mj-ea"/>
                <a:ea typeface="+mj-ea"/>
              </a:rPr>
              <a:t>ロ　現行</a:t>
            </a:r>
            <a:r>
              <a:rPr lang="ja-JP" altLang="en-US" sz="1600" dirty="0">
                <a:latin typeface="+mj-ea"/>
                <a:ea typeface="+mj-ea"/>
              </a:rPr>
              <a:t>の特定事業所加算の（ロ）～（へ）の要件を満たすこと。</a:t>
            </a:r>
          </a:p>
          <a:p>
            <a:r>
              <a:rPr lang="ja-JP" altLang="en-US" sz="1600" dirty="0" smtClean="0">
                <a:latin typeface="+mj-ea"/>
                <a:ea typeface="+mj-ea"/>
              </a:rPr>
              <a:t>ハ　特定</a:t>
            </a:r>
            <a:r>
              <a:rPr lang="ja-JP" altLang="en-US" sz="1600" dirty="0">
                <a:latin typeface="+mj-ea"/>
                <a:ea typeface="+mj-ea"/>
              </a:rPr>
              <a:t>事業所加算（</a:t>
            </a:r>
            <a:r>
              <a:rPr lang="en-US" altLang="ja-JP" sz="1600" dirty="0">
                <a:latin typeface="+mj-ea"/>
                <a:ea typeface="+mj-ea"/>
              </a:rPr>
              <a:t>Ⅰ</a:t>
            </a:r>
            <a:r>
              <a:rPr lang="ja-JP" altLang="en-US" sz="1600" dirty="0">
                <a:latin typeface="+mj-ea"/>
                <a:ea typeface="+mj-ea"/>
              </a:rPr>
              <a:t>）の（ニ）の要件を満たすこと。</a:t>
            </a:r>
          </a:p>
          <a:p>
            <a:r>
              <a:rPr lang="ja-JP" altLang="en-US" sz="1600" b="1" dirty="0">
                <a:latin typeface="+mj-ea"/>
                <a:ea typeface="+mj-ea"/>
              </a:rPr>
              <a:t>（３）特定事業所加算（</a:t>
            </a:r>
            <a:r>
              <a:rPr lang="en-US" altLang="ja-JP" sz="1600" b="1" dirty="0">
                <a:latin typeface="+mj-ea"/>
                <a:ea typeface="+mj-ea"/>
              </a:rPr>
              <a:t>Ⅲ</a:t>
            </a:r>
            <a:r>
              <a:rPr lang="ja-JP" altLang="en-US" sz="1600" b="1" dirty="0">
                <a:latin typeface="+mj-ea"/>
                <a:ea typeface="+mj-ea"/>
              </a:rPr>
              <a:t>）</a:t>
            </a:r>
            <a:r>
              <a:rPr lang="en-US" altLang="ja-JP" sz="1600" b="1" dirty="0">
                <a:latin typeface="+mj-ea"/>
                <a:ea typeface="+mj-ea"/>
              </a:rPr>
              <a:t>300</a:t>
            </a:r>
            <a:r>
              <a:rPr lang="ja-JP" altLang="en-US" sz="1600" b="1" dirty="0">
                <a:latin typeface="+mj-ea"/>
                <a:ea typeface="+mj-ea"/>
              </a:rPr>
              <a:t>単位／月</a:t>
            </a:r>
          </a:p>
          <a:p>
            <a:r>
              <a:rPr lang="ja-JP" altLang="en-US" sz="1600" b="1" dirty="0">
                <a:latin typeface="+mj-ea"/>
                <a:ea typeface="+mj-ea"/>
              </a:rPr>
              <a:t>（算定要件）</a:t>
            </a:r>
          </a:p>
          <a:p>
            <a:r>
              <a:rPr lang="ja-JP" altLang="en-US" sz="1600" dirty="0">
                <a:latin typeface="+mj-ea"/>
                <a:ea typeface="+mj-ea"/>
              </a:rPr>
              <a:t>現行の特定事業所加算の要件を満たし、かつ、特定事業所加算（</a:t>
            </a:r>
            <a:r>
              <a:rPr lang="en-US" altLang="ja-JP" sz="1600" dirty="0">
                <a:latin typeface="+mj-ea"/>
                <a:ea typeface="+mj-ea"/>
              </a:rPr>
              <a:t>Ⅰ</a:t>
            </a:r>
            <a:r>
              <a:rPr lang="ja-JP" altLang="en-US" sz="1600" dirty="0">
                <a:latin typeface="+mj-ea"/>
                <a:ea typeface="+mj-ea"/>
              </a:rPr>
              <a:t>）の（ニ）の要件を満たすこと。</a:t>
            </a:r>
          </a:p>
          <a:p>
            <a:r>
              <a:rPr lang="en-US" altLang="ja-JP" sz="1600" dirty="0">
                <a:latin typeface="+mj-ea"/>
                <a:ea typeface="+mj-ea"/>
              </a:rPr>
              <a:t>※</a:t>
            </a:r>
            <a:r>
              <a:rPr lang="ja-JP" altLang="en-US" sz="1600" dirty="0">
                <a:latin typeface="+mj-ea"/>
                <a:ea typeface="+mj-ea"/>
              </a:rPr>
              <a:t>すでに現行の特定事業所加算を取得している事業所の場合、（ニ）の要件を満たさなくても算定を認める（平成</a:t>
            </a:r>
            <a:r>
              <a:rPr lang="en-US" altLang="ja-JP" sz="1600" dirty="0">
                <a:latin typeface="+mj-ea"/>
                <a:ea typeface="+mj-ea"/>
              </a:rPr>
              <a:t>31</a:t>
            </a:r>
            <a:r>
              <a:rPr lang="ja-JP" altLang="en-US" sz="1600" dirty="0">
                <a:latin typeface="+mj-ea"/>
                <a:ea typeface="+mj-ea"/>
              </a:rPr>
              <a:t>年３月までの経過措置）。</a:t>
            </a:r>
          </a:p>
          <a:p>
            <a:r>
              <a:rPr lang="ja-JP" altLang="en-US" sz="1600" b="1" dirty="0">
                <a:latin typeface="+mj-ea"/>
                <a:ea typeface="+mj-ea"/>
              </a:rPr>
              <a:t>（４）特定事業所加算（</a:t>
            </a:r>
            <a:r>
              <a:rPr lang="en-US" altLang="ja-JP" sz="1600" b="1" dirty="0">
                <a:latin typeface="+mj-ea"/>
                <a:ea typeface="+mj-ea"/>
              </a:rPr>
              <a:t>Ⅳ</a:t>
            </a:r>
            <a:r>
              <a:rPr lang="ja-JP" altLang="en-US" sz="1600" b="1" dirty="0">
                <a:latin typeface="+mj-ea"/>
                <a:ea typeface="+mj-ea"/>
              </a:rPr>
              <a:t>）</a:t>
            </a:r>
            <a:r>
              <a:rPr lang="en-US" altLang="ja-JP" sz="1600" b="1" dirty="0">
                <a:latin typeface="+mj-ea"/>
                <a:ea typeface="+mj-ea"/>
              </a:rPr>
              <a:t>150</a:t>
            </a:r>
            <a:r>
              <a:rPr lang="ja-JP" altLang="en-US" sz="1600" b="1" dirty="0">
                <a:latin typeface="+mj-ea"/>
                <a:ea typeface="+mj-ea"/>
              </a:rPr>
              <a:t>単位／</a:t>
            </a:r>
            <a:r>
              <a:rPr lang="ja-JP" altLang="en-US" sz="1600" b="1" dirty="0" smtClean="0">
                <a:latin typeface="+mj-ea"/>
                <a:ea typeface="+mj-ea"/>
              </a:rPr>
              <a:t>月　</a:t>
            </a:r>
            <a:r>
              <a:rPr lang="en-US" altLang="ja-JP" sz="1600" b="1" dirty="0" smtClean="0">
                <a:latin typeface="+mj-ea"/>
                <a:ea typeface="+mj-ea"/>
              </a:rPr>
              <a:t>※</a:t>
            </a:r>
            <a:r>
              <a:rPr lang="ja-JP" altLang="en-US" sz="1600" b="1" dirty="0">
                <a:latin typeface="+mj-ea"/>
                <a:ea typeface="+mj-ea"/>
              </a:rPr>
              <a:t>特定事業所加算（</a:t>
            </a:r>
            <a:r>
              <a:rPr lang="en-US" altLang="ja-JP" sz="1600" b="1" dirty="0">
                <a:latin typeface="+mj-ea"/>
                <a:ea typeface="+mj-ea"/>
              </a:rPr>
              <a:t>Ⅲ</a:t>
            </a:r>
            <a:r>
              <a:rPr lang="ja-JP" altLang="en-US" sz="1600" b="1" dirty="0">
                <a:latin typeface="+mj-ea"/>
                <a:ea typeface="+mj-ea"/>
              </a:rPr>
              <a:t>）の</a:t>
            </a:r>
            <a:r>
              <a:rPr lang="en-US" altLang="ja-JP" sz="1600" b="1" dirty="0">
                <a:latin typeface="+mj-ea"/>
                <a:ea typeface="+mj-ea"/>
              </a:rPr>
              <a:t>50/100</a:t>
            </a:r>
          </a:p>
          <a:p>
            <a:r>
              <a:rPr lang="ja-JP" altLang="en-US" sz="1600" b="1" dirty="0">
                <a:latin typeface="+mj-ea"/>
                <a:ea typeface="+mj-ea"/>
              </a:rPr>
              <a:t>（算定要件）</a:t>
            </a:r>
          </a:p>
          <a:p>
            <a:r>
              <a:rPr lang="ja-JP" altLang="en-US" sz="1400" dirty="0">
                <a:latin typeface="+mj-ea"/>
                <a:ea typeface="+mj-ea"/>
              </a:rPr>
              <a:t>イ常勤かつ専従の相談支援専門員を２名以上配置し、かつ、そのうち１名以上が相談支援従事者現任研修を修了していること。</a:t>
            </a:r>
          </a:p>
          <a:p>
            <a:r>
              <a:rPr lang="ja-JP" altLang="en-US" sz="1400" dirty="0">
                <a:latin typeface="+mj-ea"/>
                <a:ea typeface="+mj-ea"/>
              </a:rPr>
              <a:t>ロ現行の特定事業所加算の（ロ）及び（ニ）～（へ）を満たすこと。</a:t>
            </a:r>
          </a:p>
          <a:p>
            <a:r>
              <a:rPr lang="ja-JP" altLang="en-US" sz="1400" dirty="0">
                <a:latin typeface="+mj-ea"/>
                <a:ea typeface="+mj-ea"/>
              </a:rPr>
              <a:t>ハ特定事業所加算（</a:t>
            </a:r>
            <a:r>
              <a:rPr lang="en-US" altLang="ja-JP" sz="1400" dirty="0">
                <a:latin typeface="+mj-ea"/>
                <a:ea typeface="+mj-ea"/>
              </a:rPr>
              <a:t>Ⅰ</a:t>
            </a:r>
            <a:r>
              <a:rPr lang="ja-JP" altLang="en-US" sz="1400" dirty="0">
                <a:latin typeface="+mj-ea"/>
                <a:ea typeface="+mj-ea"/>
              </a:rPr>
              <a:t>）の（ニ）の要件を満たすこと。</a:t>
            </a:r>
          </a:p>
          <a:p>
            <a:r>
              <a:rPr lang="en-US" altLang="ja-JP" sz="1400" dirty="0">
                <a:latin typeface="+mj-ea"/>
                <a:ea typeface="+mj-ea"/>
              </a:rPr>
              <a:t>※</a:t>
            </a:r>
            <a:r>
              <a:rPr lang="ja-JP" altLang="en-US" sz="1400" dirty="0">
                <a:latin typeface="+mj-ea"/>
                <a:ea typeface="+mj-ea"/>
              </a:rPr>
              <a:t>特定事業所加算（</a:t>
            </a:r>
            <a:r>
              <a:rPr lang="en-US" altLang="ja-JP" sz="1400" dirty="0">
                <a:latin typeface="+mj-ea"/>
                <a:ea typeface="+mj-ea"/>
              </a:rPr>
              <a:t>Ⅱ</a:t>
            </a:r>
            <a:r>
              <a:rPr lang="ja-JP" altLang="en-US" sz="1400" dirty="0">
                <a:latin typeface="+mj-ea"/>
                <a:ea typeface="+mj-ea"/>
              </a:rPr>
              <a:t>）及び（</a:t>
            </a:r>
            <a:r>
              <a:rPr lang="en-US" altLang="ja-JP" sz="1400" dirty="0">
                <a:latin typeface="+mj-ea"/>
                <a:ea typeface="+mj-ea"/>
              </a:rPr>
              <a:t>Ⅳ</a:t>
            </a:r>
            <a:r>
              <a:rPr lang="ja-JP" altLang="en-US" sz="1400" dirty="0">
                <a:latin typeface="+mj-ea"/>
                <a:ea typeface="+mj-ea"/>
              </a:rPr>
              <a:t>）については、平成</a:t>
            </a:r>
            <a:r>
              <a:rPr lang="en-US" altLang="ja-JP" sz="1400" dirty="0">
                <a:latin typeface="+mj-ea"/>
                <a:ea typeface="+mj-ea"/>
              </a:rPr>
              <a:t>33</a:t>
            </a:r>
            <a:r>
              <a:rPr lang="ja-JP" altLang="en-US" sz="1400" dirty="0">
                <a:latin typeface="+mj-ea"/>
                <a:ea typeface="+mj-ea"/>
              </a:rPr>
              <a:t>（</a:t>
            </a:r>
            <a:r>
              <a:rPr lang="en-US" altLang="ja-JP" sz="1400" dirty="0">
                <a:latin typeface="+mj-ea"/>
                <a:ea typeface="+mj-ea"/>
              </a:rPr>
              <a:t>2021</a:t>
            </a:r>
            <a:r>
              <a:rPr lang="ja-JP" altLang="en-US" sz="1400" dirty="0">
                <a:latin typeface="+mj-ea"/>
                <a:ea typeface="+mj-ea"/>
              </a:rPr>
              <a:t>）年３月までとする。</a:t>
            </a:r>
            <a:endParaRPr kumimoji="1" lang="en-US" altLang="ja-JP" sz="1400" dirty="0" smtClean="0">
              <a:latin typeface="+mj-ea"/>
              <a:ea typeface="+mj-ea"/>
            </a:endParaRPr>
          </a:p>
        </p:txBody>
      </p:sp>
      <p:sp>
        <p:nvSpPr>
          <p:cNvPr id="6" name="タイトル 5"/>
          <p:cNvSpPr>
            <a:spLocks noGrp="1"/>
          </p:cNvSpPr>
          <p:nvPr>
            <p:ph type="title"/>
          </p:nvPr>
        </p:nvSpPr>
        <p:spPr>
          <a:xfrm>
            <a:off x="838198" y="196606"/>
            <a:ext cx="10515600" cy="535207"/>
          </a:xfrm>
        </p:spPr>
        <p:txBody>
          <a:bodyPr>
            <a:noAutofit/>
          </a:bodyPr>
          <a:lstStyle/>
          <a:p>
            <a:r>
              <a:rPr kumimoji="1" lang="ja-JP" altLang="en-US" sz="2800" dirty="0" smtClean="0"/>
              <a:t>○特定事業所加算［見直し後］</a:t>
            </a:r>
            <a:endParaRPr kumimoji="1" lang="ja-JP" altLang="en-US" sz="2800" dirty="0"/>
          </a:p>
        </p:txBody>
      </p:sp>
    </p:spTree>
    <p:extLst>
      <p:ext uri="{BB962C8B-B14F-4D97-AF65-F5344CB8AC3E}">
        <p14:creationId xmlns:p14="http://schemas.microsoft.com/office/powerpoint/2010/main" val="3780369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8921" y="223842"/>
            <a:ext cx="11263533" cy="487525"/>
          </a:xfrm>
          <a:solidFill>
            <a:schemeClr val="bg2"/>
          </a:solidFill>
        </p:spPr>
        <p:txBody>
          <a:bodyPr>
            <a:normAutofit fontScale="90000"/>
          </a:bodyPr>
          <a:lstStyle/>
          <a:p>
            <a:pPr algn="ctr"/>
            <a:r>
              <a:rPr kumimoji="1" lang="ja-JP" altLang="en-US" dirty="0" smtClean="0"/>
              <a:t>計画相談の報酬イメージ</a:t>
            </a:r>
            <a:endParaRPr kumimoji="1" lang="ja-JP" altLang="en-US" dirty="0"/>
          </a:p>
        </p:txBody>
      </p:sp>
      <p:graphicFrame>
        <p:nvGraphicFramePr>
          <p:cNvPr id="8" name="コンテンツ プレースホルダー 7"/>
          <p:cNvGraphicFramePr>
            <a:graphicFrameLocks noGrp="1"/>
          </p:cNvGraphicFramePr>
          <p:nvPr>
            <p:ph idx="1"/>
            <p:extLst>
              <p:ext uri="{D42A27DB-BD31-4B8C-83A1-F6EECF244321}">
                <p14:modId xmlns:p14="http://schemas.microsoft.com/office/powerpoint/2010/main" val="527875458"/>
              </p:ext>
            </p:extLst>
          </p:nvPr>
        </p:nvGraphicFramePr>
        <p:xfrm>
          <a:off x="583268" y="2191551"/>
          <a:ext cx="6066060" cy="1529080"/>
        </p:xfrm>
        <a:graphic>
          <a:graphicData uri="http://schemas.openxmlformats.org/drawingml/2006/table">
            <a:tbl>
              <a:tblPr bandCol="1">
                <a:tableStyleId>{D7AC3CCA-C797-4891-BE02-D94E43425B78}</a:tableStyleId>
              </a:tblPr>
              <a:tblGrid>
                <a:gridCol w="1516515"/>
                <a:gridCol w="1166537"/>
                <a:gridCol w="1866493"/>
                <a:gridCol w="1516515"/>
              </a:tblGrid>
              <a:tr h="370840">
                <a:tc gridSpan="2">
                  <a:txBody>
                    <a:bodyPr/>
                    <a:lstStyle/>
                    <a:p>
                      <a:r>
                        <a:rPr kumimoji="1" lang="ja-JP" altLang="en-US" sz="1600" dirty="0" smtClean="0">
                          <a:latin typeface="+mn-ea"/>
                          <a:ea typeface="+mn-ea"/>
                        </a:rPr>
                        <a:t>サービス利用支援費</a:t>
                      </a:r>
                      <a:endParaRPr kumimoji="1" lang="ja-JP" altLang="en-US" sz="1600" dirty="0">
                        <a:latin typeface="+mn-ea"/>
                        <a:ea typeface="+mn-ea"/>
                      </a:endParaRPr>
                    </a:p>
                  </a:txBody>
                  <a:tcPr>
                    <a:noFill/>
                  </a:tcPr>
                </a:tc>
                <a:tc hMerge="1">
                  <a:txBody>
                    <a:bodyPr/>
                    <a:lstStyle/>
                    <a:p>
                      <a:endParaRPr kumimoji="1" lang="ja-JP" altLang="en-US" dirty="0"/>
                    </a:p>
                  </a:txBody>
                  <a:tcPr>
                    <a:noFill/>
                  </a:tcPr>
                </a:tc>
                <a:tc gridSpan="2">
                  <a:txBody>
                    <a:bodyPr/>
                    <a:lstStyle/>
                    <a:p>
                      <a:r>
                        <a:rPr kumimoji="1" lang="ja-JP" altLang="en-US" sz="1600" dirty="0" smtClean="0">
                          <a:latin typeface="+mn-ea"/>
                          <a:ea typeface="+mn-ea"/>
                        </a:rPr>
                        <a:t>継続サービス利用支援費</a:t>
                      </a:r>
                      <a:endParaRPr kumimoji="1" lang="ja-JP" altLang="en-US" sz="1600" dirty="0">
                        <a:latin typeface="+mn-ea"/>
                        <a:ea typeface="+mn-ea"/>
                      </a:endParaRPr>
                    </a:p>
                  </a:txBody>
                  <a:tcPr>
                    <a:noFill/>
                  </a:tcPr>
                </a:tc>
                <a:tc hMerge="1">
                  <a:txBody>
                    <a:bodyPr/>
                    <a:lstStyle/>
                    <a:p>
                      <a:endParaRPr kumimoji="1" lang="ja-JP" altLang="en-US" dirty="0"/>
                    </a:p>
                  </a:txBody>
                  <a:tcPr>
                    <a:noFill/>
                  </a:tcPr>
                </a:tc>
              </a:tr>
              <a:tr h="370840">
                <a:tc>
                  <a:txBody>
                    <a:bodyPr/>
                    <a:lstStyle/>
                    <a:p>
                      <a:r>
                        <a:rPr kumimoji="1" lang="ja-JP" altLang="en-US" sz="1600" dirty="0" smtClean="0">
                          <a:latin typeface="+mn-ea"/>
                          <a:ea typeface="+mn-ea"/>
                        </a:rPr>
                        <a:t>サービス利用支援費（</a:t>
                      </a:r>
                      <a:r>
                        <a:rPr kumimoji="1" lang="en-US" altLang="ja-JP" sz="1600" dirty="0" smtClean="0">
                          <a:latin typeface="+mn-ea"/>
                          <a:ea typeface="+mn-ea"/>
                        </a:rPr>
                        <a:t>Ⅰ</a:t>
                      </a:r>
                      <a:r>
                        <a:rPr kumimoji="1" lang="ja-JP" altLang="en-US" sz="1600" dirty="0" smtClean="0">
                          <a:latin typeface="+mn-ea"/>
                          <a:ea typeface="+mn-ea"/>
                        </a:rPr>
                        <a:t>）</a:t>
                      </a:r>
                      <a:endParaRPr kumimoji="1" lang="ja-JP" altLang="en-US" sz="1600" dirty="0">
                        <a:latin typeface="+mn-ea"/>
                        <a:ea typeface="+mn-ea"/>
                      </a:endParaRPr>
                    </a:p>
                  </a:txBody>
                  <a:tcPr>
                    <a:noFill/>
                  </a:tcPr>
                </a:tc>
                <a:tc>
                  <a:txBody>
                    <a:bodyPr/>
                    <a:lstStyle/>
                    <a:p>
                      <a:r>
                        <a:rPr kumimoji="1" lang="en-US" altLang="ja-JP" sz="1600" dirty="0" smtClean="0">
                          <a:latin typeface="+mn-ea"/>
                          <a:ea typeface="+mn-ea"/>
                        </a:rPr>
                        <a:t>1,458</a:t>
                      </a:r>
                      <a:r>
                        <a:rPr kumimoji="1" lang="ja-JP" altLang="en-US" sz="1600" dirty="0" smtClean="0">
                          <a:latin typeface="+mn-ea"/>
                          <a:ea typeface="+mn-ea"/>
                        </a:rPr>
                        <a:t>単位</a:t>
                      </a:r>
                      <a:endParaRPr kumimoji="1" lang="ja-JP" altLang="en-US" sz="1600" dirty="0">
                        <a:latin typeface="+mn-ea"/>
                        <a:ea typeface="+mn-ea"/>
                      </a:endParaRPr>
                    </a:p>
                  </a:txBody>
                  <a:tcPr>
                    <a:noFill/>
                  </a:tcPr>
                </a:tc>
                <a:tc>
                  <a:txBody>
                    <a:bodyPr/>
                    <a:lstStyle/>
                    <a:p>
                      <a:r>
                        <a:rPr kumimoji="1" lang="ja-JP" altLang="en-US" sz="1600" dirty="0" smtClean="0">
                          <a:latin typeface="+mn-ea"/>
                          <a:ea typeface="+mn-ea"/>
                        </a:rPr>
                        <a:t>継続サービス利用支援費</a:t>
                      </a:r>
                      <a:r>
                        <a:rPr kumimoji="1" lang="en-US" altLang="ja-JP" sz="1600" dirty="0" smtClean="0">
                          <a:latin typeface="+mn-ea"/>
                          <a:ea typeface="+mn-ea"/>
                        </a:rPr>
                        <a:t>(Ⅰ</a:t>
                      </a:r>
                      <a:r>
                        <a:rPr kumimoji="1" lang="ja-JP" altLang="en-US" sz="1600" dirty="0" smtClean="0">
                          <a:latin typeface="+mn-ea"/>
                          <a:ea typeface="+mn-ea"/>
                        </a:rPr>
                        <a:t>）</a:t>
                      </a:r>
                      <a:endParaRPr kumimoji="1" lang="ja-JP" altLang="en-US" sz="1600" dirty="0">
                        <a:latin typeface="+mn-ea"/>
                        <a:ea typeface="+mn-ea"/>
                      </a:endParaRPr>
                    </a:p>
                  </a:txBody>
                  <a:tcPr>
                    <a:noFill/>
                  </a:tcPr>
                </a:tc>
                <a:tc>
                  <a:txBody>
                    <a:bodyPr/>
                    <a:lstStyle/>
                    <a:p>
                      <a:r>
                        <a:rPr kumimoji="1" lang="en-US" altLang="ja-JP" sz="1600" dirty="0" smtClean="0">
                          <a:latin typeface="+mn-ea"/>
                          <a:ea typeface="+mn-ea"/>
                        </a:rPr>
                        <a:t>1,207</a:t>
                      </a:r>
                      <a:r>
                        <a:rPr kumimoji="1" lang="ja-JP" altLang="en-US" sz="1600" dirty="0" smtClean="0">
                          <a:latin typeface="+mn-ea"/>
                          <a:ea typeface="+mn-ea"/>
                        </a:rPr>
                        <a:t>単位</a:t>
                      </a:r>
                      <a:endParaRPr kumimoji="1" lang="ja-JP" altLang="en-US" sz="1600" dirty="0">
                        <a:latin typeface="+mn-ea"/>
                        <a:ea typeface="+mn-ea"/>
                      </a:endParaRPr>
                    </a:p>
                  </a:txBody>
                  <a:tcPr>
                    <a:noFill/>
                  </a:tcPr>
                </a:tc>
              </a:tr>
              <a:tr h="370840">
                <a:tc>
                  <a:txBody>
                    <a:bodyPr/>
                    <a:lstStyle/>
                    <a:p>
                      <a:r>
                        <a:rPr kumimoji="1" lang="ja-JP" altLang="en-US" sz="1600" dirty="0" smtClean="0">
                          <a:latin typeface="+mn-ea"/>
                          <a:ea typeface="+mn-ea"/>
                        </a:rPr>
                        <a:t>サービス利用支援費（</a:t>
                      </a:r>
                      <a:r>
                        <a:rPr kumimoji="1" lang="en-US" altLang="ja-JP" sz="1600" dirty="0" smtClean="0">
                          <a:latin typeface="+mn-ea"/>
                          <a:ea typeface="+mn-ea"/>
                        </a:rPr>
                        <a:t>Ⅱ</a:t>
                      </a:r>
                      <a:r>
                        <a:rPr kumimoji="1" lang="ja-JP" altLang="en-US" sz="1600" dirty="0" smtClean="0">
                          <a:latin typeface="+mn-ea"/>
                          <a:ea typeface="+mn-ea"/>
                        </a:rPr>
                        <a:t>）</a:t>
                      </a:r>
                      <a:endParaRPr kumimoji="1" lang="ja-JP" altLang="en-US" sz="1600" dirty="0">
                        <a:latin typeface="+mn-ea"/>
                        <a:ea typeface="+mn-ea"/>
                      </a:endParaRPr>
                    </a:p>
                  </a:txBody>
                  <a:tcPr>
                    <a:noFill/>
                  </a:tcPr>
                </a:tc>
                <a:tc>
                  <a:txBody>
                    <a:bodyPr/>
                    <a:lstStyle/>
                    <a:p>
                      <a:r>
                        <a:rPr kumimoji="1" lang="en-US" altLang="ja-JP" sz="1600" dirty="0" smtClean="0">
                          <a:latin typeface="+mn-ea"/>
                          <a:ea typeface="+mn-ea"/>
                        </a:rPr>
                        <a:t>729</a:t>
                      </a:r>
                      <a:r>
                        <a:rPr kumimoji="1" lang="ja-JP" altLang="en-US" sz="1600" dirty="0" smtClean="0">
                          <a:latin typeface="+mn-ea"/>
                          <a:ea typeface="+mn-ea"/>
                        </a:rPr>
                        <a:t>単位</a:t>
                      </a:r>
                      <a:endParaRPr kumimoji="1" lang="ja-JP" altLang="en-US" sz="1600" dirty="0">
                        <a:latin typeface="+mn-ea"/>
                        <a:ea typeface="+mn-ea"/>
                      </a:endParaRPr>
                    </a:p>
                  </a:txBody>
                  <a:tcPr>
                    <a:noFill/>
                  </a:tcPr>
                </a:tc>
                <a:tc>
                  <a:txBody>
                    <a:bodyPr/>
                    <a:lstStyle/>
                    <a:p>
                      <a:r>
                        <a:rPr kumimoji="1" lang="ja-JP" altLang="en-US" sz="1600" dirty="0" smtClean="0">
                          <a:latin typeface="+mn-ea"/>
                          <a:ea typeface="+mn-ea"/>
                        </a:rPr>
                        <a:t>継続サービス利用支援費（</a:t>
                      </a:r>
                      <a:r>
                        <a:rPr kumimoji="1" lang="en-US" altLang="ja-JP" sz="1600" dirty="0" smtClean="0">
                          <a:latin typeface="+mn-ea"/>
                          <a:ea typeface="+mn-ea"/>
                        </a:rPr>
                        <a:t>Ⅱ</a:t>
                      </a:r>
                      <a:r>
                        <a:rPr kumimoji="1" lang="ja-JP" altLang="en-US" sz="1600" dirty="0" smtClean="0">
                          <a:latin typeface="+mn-ea"/>
                          <a:ea typeface="+mn-ea"/>
                        </a:rPr>
                        <a:t>）</a:t>
                      </a:r>
                      <a:endParaRPr kumimoji="1" lang="ja-JP" altLang="en-US" sz="1600" dirty="0">
                        <a:latin typeface="+mn-ea"/>
                        <a:ea typeface="+mn-ea"/>
                      </a:endParaRPr>
                    </a:p>
                  </a:txBody>
                  <a:tcPr>
                    <a:noFill/>
                  </a:tcPr>
                </a:tc>
                <a:tc>
                  <a:txBody>
                    <a:bodyPr/>
                    <a:lstStyle/>
                    <a:p>
                      <a:r>
                        <a:rPr kumimoji="1" lang="en-US" altLang="ja-JP" sz="1600" dirty="0" smtClean="0">
                          <a:latin typeface="+mn-ea"/>
                          <a:ea typeface="+mn-ea"/>
                        </a:rPr>
                        <a:t>603</a:t>
                      </a:r>
                      <a:r>
                        <a:rPr kumimoji="1" lang="ja-JP" altLang="en-US" sz="1600" dirty="0" smtClean="0">
                          <a:latin typeface="+mn-ea"/>
                          <a:ea typeface="+mn-ea"/>
                        </a:rPr>
                        <a:t>単位</a:t>
                      </a:r>
                      <a:endParaRPr kumimoji="1" lang="ja-JP" altLang="en-US" sz="1600" dirty="0">
                        <a:latin typeface="+mn-ea"/>
                        <a:ea typeface="+mn-ea"/>
                      </a:endParaRPr>
                    </a:p>
                  </a:txBody>
                  <a:tcPr>
                    <a:noFill/>
                  </a:tcPr>
                </a:tc>
              </a:tr>
            </a:tbl>
          </a:graphicData>
        </a:graphic>
      </p:graphicFrame>
      <p:sp>
        <p:nvSpPr>
          <p:cNvPr id="7" name="テキスト ボックス 6"/>
          <p:cNvSpPr txBox="1"/>
          <p:nvPr/>
        </p:nvSpPr>
        <p:spPr>
          <a:xfrm>
            <a:off x="464233" y="1296137"/>
            <a:ext cx="6372665" cy="738664"/>
          </a:xfrm>
          <a:prstGeom prst="rect">
            <a:avLst/>
          </a:prstGeom>
          <a:noFill/>
          <a:ln w="25400">
            <a:solidFill>
              <a:schemeClr val="accent1">
                <a:lumMod val="75000"/>
              </a:schemeClr>
            </a:solidFill>
          </a:ln>
        </p:spPr>
        <p:txBody>
          <a:bodyPr wrap="square" rtlCol="0">
            <a:spAutoFit/>
          </a:bodyPr>
          <a:lstStyle/>
          <a:p>
            <a:r>
              <a:rPr lang="ja-JP" altLang="en-US" sz="1400" b="1" dirty="0" err="1" smtClean="0"/>
              <a:t>障</a:t>
            </a:r>
            <a:r>
              <a:rPr lang="ja-JP" altLang="en-US" sz="1400" b="1" dirty="0" err="1"/>
              <a:t>がい</a:t>
            </a:r>
            <a:r>
              <a:rPr lang="ja-JP" altLang="en-US" sz="1400" b="1" dirty="0"/>
              <a:t>福祉サービス及び地域相談支援を利用する障がいのある人に対して</a:t>
            </a:r>
            <a:r>
              <a:rPr lang="ja-JP" altLang="en-US" sz="1400" b="1" dirty="0" smtClean="0"/>
              <a:t>、サービス利用計画を作成し、サービス事業者等との連絡調整、支給決定または支給決定の変更、また、サービス</a:t>
            </a:r>
            <a:r>
              <a:rPr lang="ja-JP" altLang="en-US" sz="1400" b="1" dirty="0"/>
              <a:t>等の利用状況の検証を行い、計画の見直しを行う</a:t>
            </a:r>
            <a:r>
              <a:rPr lang="ja-JP" altLang="en-US" sz="1400" b="1" dirty="0" smtClean="0"/>
              <a:t>。</a:t>
            </a:r>
            <a:endParaRPr kumimoji="1" lang="ja-JP" altLang="en-US" sz="1400" b="1" dirty="0"/>
          </a:p>
        </p:txBody>
      </p:sp>
      <p:sp>
        <p:nvSpPr>
          <p:cNvPr id="9" name="テキスト ボックス 8"/>
          <p:cNvSpPr txBox="1"/>
          <p:nvPr/>
        </p:nvSpPr>
        <p:spPr>
          <a:xfrm>
            <a:off x="464233" y="891087"/>
            <a:ext cx="2138290" cy="369332"/>
          </a:xfrm>
          <a:prstGeom prst="rect">
            <a:avLst/>
          </a:prstGeom>
          <a:solidFill>
            <a:schemeClr val="accent4">
              <a:lumMod val="40000"/>
              <a:lumOff val="60000"/>
            </a:schemeClr>
          </a:solidFill>
        </p:spPr>
        <p:txBody>
          <a:bodyPr wrap="square" rtlCol="0">
            <a:spAutoFit/>
          </a:bodyPr>
          <a:lstStyle/>
          <a:p>
            <a:r>
              <a:rPr lang="zh-TW" altLang="en-US"/>
              <a:t>計画相談支援費</a:t>
            </a:r>
            <a:endParaRPr kumimoji="1" lang="ja-JP" altLang="en-US" dirty="0"/>
          </a:p>
        </p:txBody>
      </p:sp>
      <p:sp>
        <p:nvSpPr>
          <p:cNvPr id="10" name="テキスト ボックス 9"/>
          <p:cNvSpPr txBox="1"/>
          <p:nvPr/>
        </p:nvSpPr>
        <p:spPr>
          <a:xfrm>
            <a:off x="257907" y="5657671"/>
            <a:ext cx="6801727" cy="1200329"/>
          </a:xfrm>
          <a:prstGeom prst="rect">
            <a:avLst/>
          </a:prstGeom>
          <a:noFill/>
        </p:spPr>
        <p:txBody>
          <a:bodyPr wrap="square" rtlCol="0">
            <a:spAutoFit/>
          </a:bodyPr>
          <a:lstStyle/>
          <a:p>
            <a:r>
              <a:rPr lang="ja-JP" altLang="en-US" sz="1200" dirty="0"/>
              <a:t>注</a:t>
            </a:r>
            <a:r>
              <a:rPr lang="ja-JP" altLang="en-US" sz="1200" dirty="0" smtClean="0"/>
              <a:t>１</a:t>
            </a:r>
            <a:r>
              <a:rPr lang="en-US" altLang="ja-JP" sz="1200" dirty="0" smtClean="0"/>
              <a:t>(Ⅰ) </a:t>
            </a:r>
            <a:r>
              <a:rPr lang="ja-JP" altLang="en-US" sz="1200" dirty="0" err="1"/>
              <a:t>、</a:t>
            </a:r>
            <a:r>
              <a:rPr lang="en-US" altLang="ja-JP" sz="1200" dirty="0" smtClean="0"/>
              <a:t>(Ⅱ)</a:t>
            </a:r>
            <a:r>
              <a:rPr lang="ja-JP" altLang="en-US" sz="1200" dirty="0"/>
              <a:t>については、次に掲げる区分に応じ、それぞれ所定単位数を算定する。 </a:t>
            </a:r>
          </a:p>
          <a:p>
            <a:r>
              <a:rPr lang="ja-JP" altLang="en-US" sz="1200" dirty="0"/>
              <a:t>イ </a:t>
            </a:r>
            <a:r>
              <a:rPr lang="en-US" altLang="ja-JP" sz="1200" dirty="0"/>
              <a:t>(</a:t>
            </a:r>
            <a:r>
              <a:rPr lang="ja-JP" altLang="en-US" sz="1200" dirty="0"/>
              <a:t>１</a:t>
            </a:r>
            <a:r>
              <a:rPr lang="en-US" altLang="ja-JP" sz="1200" dirty="0"/>
              <a:t>)</a:t>
            </a:r>
            <a:r>
              <a:rPr lang="ja-JP" altLang="en-US" sz="1200" dirty="0"/>
              <a:t>を算定する場合 取扱件数（相談支援専門員１人当たりの前６月間における計画相談支援対象障害者等の数（指定障害児相談支援事業者の指定を併せて受け、一体的に運営されている場合は、指定障害児相談支援の事業における障害児相談支援対象保護者を含む。）の平均値をいう。以下同じ。）が</a:t>
            </a:r>
            <a:r>
              <a:rPr lang="en-US" altLang="ja-JP" sz="1200" dirty="0"/>
              <a:t>40</a:t>
            </a:r>
            <a:r>
              <a:rPr lang="ja-JP" altLang="en-US" sz="1200" dirty="0"/>
              <a:t>未満である場合又は</a:t>
            </a:r>
            <a:r>
              <a:rPr lang="en-US" altLang="ja-JP" sz="1200" dirty="0"/>
              <a:t>40</a:t>
            </a:r>
            <a:r>
              <a:rPr lang="ja-JP" altLang="en-US" sz="1200" dirty="0"/>
              <a:t>以上である場合において、</a:t>
            </a:r>
            <a:r>
              <a:rPr lang="en-US" altLang="ja-JP" sz="1200" dirty="0"/>
              <a:t>40</a:t>
            </a:r>
            <a:r>
              <a:rPr lang="ja-JP" altLang="en-US" sz="1200" dirty="0"/>
              <a:t>未満の部分について算定する。 </a:t>
            </a:r>
          </a:p>
          <a:p>
            <a:r>
              <a:rPr lang="ja-JP" altLang="en-US" sz="1200" dirty="0"/>
              <a:t>ロ </a:t>
            </a:r>
            <a:r>
              <a:rPr lang="en-US" altLang="ja-JP" sz="1200" dirty="0"/>
              <a:t>(</a:t>
            </a:r>
            <a:r>
              <a:rPr lang="ja-JP" altLang="en-US" sz="1200" dirty="0"/>
              <a:t>２</a:t>
            </a:r>
            <a:r>
              <a:rPr lang="en-US" altLang="ja-JP" sz="1200" dirty="0"/>
              <a:t>)</a:t>
            </a:r>
            <a:r>
              <a:rPr lang="ja-JP" altLang="en-US" sz="1200" dirty="0"/>
              <a:t>を算定する場合 取扱件数が</a:t>
            </a:r>
            <a:r>
              <a:rPr lang="en-US" altLang="ja-JP" sz="1200" dirty="0"/>
              <a:t>40</a:t>
            </a:r>
            <a:r>
              <a:rPr lang="ja-JP" altLang="en-US" sz="1200" dirty="0"/>
              <a:t>以上である場合において、</a:t>
            </a:r>
            <a:r>
              <a:rPr lang="en-US" altLang="ja-JP" sz="1200" dirty="0"/>
              <a:t>40</a:t>
            </a:r>
            <a:r>
              <a:rPr lang="ja-JP" altLang="en-US" sz="1200" dirty="0"/>
              <a:t>以上の部分について算定する。 </a:t>
            </a:r>
          </a:p>
        </p:txBody>
      </p:sp>
      <p:sp>
        <p:nvSpPr>
          <p:cNvPr id="11" name="加算記号 10"/>
          <p:cNvSpPr/>
          <p:nvPr/>
        </p:nvSpPr>
        <p:spPr>
          <a:xfrm>
            <a:off x="6836898" y="2876952"/>
            <a:ext cx="618979" cy="696242"/>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減算記号 11"/>
          <p:cNvSpPr/>
          <p:nvPr/>
        </p:nvSpPr>
        <p:spPr>
          <a:xfrm>
            <a:off x="7219068" y="6144717"/>
            <a:ext cx="576776" cy="281354"/>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8081888" y="6056739"/>
            <a:ext cx="2865120" cy="369332"/>
          </a:xfrm>
          <a:prstGeom prst="rect">
            <a:avLst/>
          </a:prstGeom>
          <a:noFill/>
          <a:ln w="25400">
            <a:solidFill>
              <a:schemeClr val="accent1">
                <a:lumMod val="50000"/>
              </a:schemeClr>
            </a:solidFill>
          </a:ln>
        </p:spPr>
        <p:txBody>
          <a:bodyPr wrap="square" rtlCol="0">
            <a:spAutoFit/>
          </a:bodyPr>
          <a:lstStyle/>
          <a:p>
            <a:r>
              <a:rPr lang="zh-TW" altLang="en-US"/>
              <a:t>居宅介護支援費重複減算</a:t>
            </a:r>
            <a:endParaRPr kumimoji="1" lang="ja-JP" altLang="en-US" dirty="0"/>
          </a:p>
        </p:txBody>
      </p:sp>
      <p:cxnSp>
        <p:nvCxnSpPr>
          <p:cNvPr id="16" name="直線コネクタ 15"/>
          <p:cNvCxnSpPr/>
          <p:nvPr/>
        </p:nvCxnSpPr>
        <p:spPr>
          <a:xfrm>
            <a:off x="7059634" y="5860623"/>
            <a:ext cx="4909625" cy="0"/>
          </a:xfrm>
          <a:prstGeom prst="line">
            <a:avLst/>
          </a:prstGeom>
          <a:ln w="63500">
            <a:prstDash val="sysDash"/>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7455876" y="2736795"/>
            <a:ext cx="2391507" cy="830997"/>
          </a:xfrm>
          <a:prstGeom prst="rect">
            <a:avLst/>
          </a:prstGeom>
          <a:noFill/>
          <a:ln w="25400">
            <a:solidFill>
              <a:schemeClr val="accent1">
                <a:shade val="50000"/>
              </a:schemeClr>
            </a:solidFill>
          </a:ln>
        </p:spPr>
        <p:txBody>
          <a:bodyPr wrap="square" rtlCol="0">
            <a:spAutoFit/>
          </a:bodyPr>
          <a:lstStyle/>
          <a:p>
            <a:r>
              <a:rPr kumimoji="1" lang="ja-JP" altLang="en-US" sz="1200" dirty="0" smtClean="0"/>
              <a:t>初回利用者へのケアマネジメントに対する評価</a:t>
            </a:r>
            <a:endParaRPr kumimoji="1" lang="en-US" altLang="ja-JP" sz="1200" dirty="0" smtClean="0"/>
          </a:p>
          <a:p>
            <a:r>
              <a:rPr kumimoji="1" lang="ja-JP" altLang="en-US" sz="1200" dirty="0" smtClean="0"/>
              <a:t>（</a:t>
            </a:r>
            <a:r>
              <a:rPr lang="en-US" altLang="ja-JP" sz="1200" dirty="0" smtClean="0"/>
              <a:t>300</a:t>
            </a:r>
            <a:r>
              <a:rPr lang="ja-JP" altLang="en-US" sz="1200" dirty="0" smtClean="0"/>
              <a:t>単位</a:t>
            </a:r>
            <a:r>
              <a:rPr lang="ja-JP" altLang="en-US" sz="1200" dirty="0"/>
              <a:t>／</a:t>
            </a:r>
            <a:r>
              <a:rPr lang="ja-JP" altLang="en-US" sz="1200" dirty="0" smtClean="0"/>
              <a:t>月　計画相談）</a:t>
            </a:r>
            <a:endParaRPr lang="en-US" altLang="ja-JP" sz="1200" dirty="0" smtClean="0"/>
          </a:p>
          <a:p>
            <a:r>
              <a:rPr kumimoji="1" lang="ja-JP" altLang="en-US" sz="1200" dirty="0" smtClean="0"/>
              <a:t>（</a:t>
            </a:r>
            <a:r>
              <a:rPr kumimoji="1" lang="en-US" altLang="ja-JP" sz="1200" dirty="0" smtClean="0"/>
              <a:t>500</a:t>
            </a:r>
            <a:r>
              <a:rPr kumimoji="1" lang="ja-JP" altLang="en-US" sz="1200" dirty="0" smtClean="0"/>
              <a:t>単位／月　障害児相談）</a:t>
            </a:r>
            <a:endParaRPr kumimoji="1" lang="ja-JP" altLang="en-US" sz="1200" dirty="0"/>
          </a:p>
        </p:txBody>
      </p:sp>
      <p:sp>
        <p:nvSpPr>
          <p:cNvPr id="19" name="テキスト ボックス 18"/>
          <p:cNvSpPr txBox="1"/>
          <p:nvPr/>
        </p:nvSpPr>
        <p:spPr>
          <a:xfrm>
            <a:off x="7455876" y="1710317"/>
            <a:ext cx="2391509" cy="830997"/>
          </a:xfrm>
          <a:prstGeom prst="rect">
            <a:avLst/>
          </a:prstGeom>
          <a:noFill/>
          <a:ln w="25400">
            <a:solidFill>
              <a:schemeClr val="accent1">
                <a:shade val="50000"/>
              </a:schemeClr>
            </a:solidFill>
          </a:ln>
        </p:spPr>
        <p:txBody>
          <a:bodyPr wrap="square" rtlCol="0">
            <a:spAutoFit/>
          </a:bodyPr>
          <a:lstStyle/>
          <a:p>
            <a:r>
              <a:rPr kumimoji="1" lang="ja-JP" altLang="en-US" sz="1200" dirty="0" smtClean="0"/>
              <a:t>入院時の病院との連携</a:t>
            </a:r>
            <a:r>
              <a:rPr kumimoji="1" lang="en-US" altLang="ja-JP" sz="1200" dirty="0" smtClean="0"/>
              <a:t/>
            </a:r>
            <a:br>
              <a:rPr kumimoji="1" lang="en-US" altLang="ja-JP" sz="1200" dirty="0" smtClean="0"/>
            </a:br>
            <a:r>
              <a:rPr kumimoji="1" lang="ja-JP" altLang="en-US" sz="1200" dirty="0" smtClean="0"/>
              <a:t>（病院に対する情報提供方法）</a:t>
            </a:r>
            <a:r>
              <a:rPr kumimoji="1" lang="en-US" altLang="ja-JP" sz="1200" dirty="0" smtClean="0"/>
              <a:t/>
            </a:r>
            <a:br>
              <a:rPr kumimoji="1" lang="en-US" altLang="ja-JP" sz="1200" dirty="0" smtClean="0"/>
            </a:br>
            <a:r>
              <a:rPr kumimoji="1" lang="ja-JP" altLang="en-US" sz="1200" dirty="0" smtClean="0"/>
              <a:t>　・訪問　２００単位</a:t>
            </a:r>
            <a:endParaRPr kumimoji="1" lang="en-US" altLang="ja-JP" sz="1200" dirty="0" smtClean="0"/>
          </a:p>
          <a:p>
            <a:r>
              <a:rPr kumimoji="1" lang="ja-JP" altLang="en-US" sz="1200" dirty="0" smtClean="0"/>
              <a:t>　・その他　１００単位</a:t>
            </a:r>
            <a:endParaRPr kumimoji="1" lang="ja-JP" altLang="en-US" sz="1200" dirty="0"/>
          </a:p>
        </p:txBody>
      </p:sp>
      <p:sp>
        <p:nvSpPr>
          <p:cNvPr id="20" name="テキスト ボックス 19"/>
          <p:cNvSpPr txBox="1"/>
          <p:nvPr/>
        </p:nvSpPr>
        <p:spPr>
          <a:xfrm>
            <a:off x="464233" y="3815826"/>
            <a:ext cx="2138290" cy="369332"/>
          </a:xfrm>
          <a:prstGeom prst="rect">
            <a:avLst/>
          </a:prstGeom>
          <a:solidFill>
            <a:schemeClr val="accent4">
              <a:lumMod val="40000"/>
              <a:lumOff val="60000"/>
            </a:schemeClr>
          </a:solidFill>
        </p:spPr>
        <p:txBody>
          <a:bodyPr wrap="square" rtlCol="0">
            <a:spAutoFit/>
          </a:bodyPr>
          <a:lstStyle/>
          <a:p>
            <a:r>
              <a:rPr kumimoji="1" lang="ja-JP" altLang="en-US" dirty="0" smtClean="0"/>
              <a:t>障害児相談</a:t>
            </a:r>
            <a:endParaRPr kumimoji="1" lang="ja-JP" altLang="en-US" dirty="0"/>
          </a:p>
        </p:txBody>
      </p:sp>
      <p:sp>
        <p:nvSpPr>
          <p:cNvPr id="21" name="テキスト ボックス 20"/>
          <p:cNvSpPr txBox="1"/>
          <p:nvPr/>
        </p:nvSpPr>
        <p:spPr>
          <a:xfrm>
            <a:off x="10006818" y="1720923"/>
            <a:ext cx="1852247" cy="461665"/>
          </a:xfrm>
          <a:prstGeom prst="rect">
            <a:avLst/>
          </a:prstGeom>
          <a:noFill/>
          <a:ln w="25400">
            <a:solidFill>
              <a:schemeClr val="accent1">
                <a:shade val="50000"/>
              </a:schemeClr>
            </a:solidFill>
          </a:ln>
        </p:spPr>
        <p:txBody>
          <a:bodyPr wrap="square" rtlCol="0">
            <a:spAutoFit/>
          </a:bodyPr>
          <a:lstStyle/>
          <a:p>
            <a:r>
              <a:rPr kumimoji="1" lang="ja-JP" altLang="en-US" sz="1200" dirty="0" smtClean="0"/>
              <a:t>退院、退所時の病院等との連携（</a:t>
            </a:r>
            <a:r>
              <a:rPr kumimoji="1" lang="en-US" altLang="ja-JP" sz="1200" dirty="0" smtClean="0"/>
              <a:t>2</a:t>
            </a:r>
            <a:r>
              <a:rPr lang="en-US" altLang="ja-JP" sz="1200" dirty="0" smtClean="0"/>
              <a:t>00</a:t>
            </a:r>
            <a:r>
              <a:rPr lang="ja-JP" altLang="en-US" sz="1200" dirty="0" smtClean="0"/>
              <a:t>単位</a:t>
            </a:r>
            <a:r>
              <a:rPr lang="ja-JP" altLang="en-US" sz="1200" dirty="0"/>
              <a:t>／</a:t>
            </a:r>
            <a:r>
              <a:rPr lang="ja-JP" altLang="en-US" sz="1200" dirty="0" smtClean="0"/>
              <a:t>月）</a:t>
            </a:r>
            <a:endParaRPr kumimoji="1" lang="ja-JP" altLang="en-US" sz="1200" dirty="0"/>
          </a:p>
        </p:txBody>
      </p:sp>
      <p:sp>
        <p:nvSpPr>
          <p:cNvPr id="22" name="テキスト ボックス 21"/>
          <p:cNvSpPr txBox="1"/>
          <p:nvPr/>
        </p:nvSpPr>
        <p:spPr>
          <a:xfrm>
            <a:off x="10020885" y="2270342"/>
            <a:ext cx="1852247" cy="461665"/>
          </a:xfrm>
          <a:prstGeom prst="rect">
            <a:avLst/>
          </a:prstGeom>
          <a:noFill/>
          <a:ln w="25400">
            <a:solidFill>
              <a:schemeClr val="accent1">
                <a:shade val="50000"/>
              </a:schemeClr>
            </a:solidFill>
          </a:ln>
        </p:spPr>
        <p:txBody>
          <a:bodyPr wrap="square" rtlCol="0">
            <a:spAutoFit/>
          </a:bodyPr>
          <a:lstStyle/>
          <a:p>
            <a:r>
              <a:rPr kumimoji="1" lang="ja-JP" altLang="en-US" sz="1200" dirty="0" smtClean="0"/>
              <a:t>居宅介護支援事業所との連携（</a:t>
            </a:r>
            <a:r>
              <a:rPr kumimoji="1" lang="en-US" altLang="ja-JP" sz="1200" dirty="0" smtClean="0"/>
              <a:t>1</a:t>
            </a:r>
            <a:r>
              <a:rPr lang="en-US" altLang="ja-JP" sz="1200" dirty="0" smtClean="0"/>
              <a:t>00</a:t>
            </a:r>
            <a:r>
              <a:rPr lang="ja-JP" altLang="en-US" sz="1200" dirty="0" smtClean="0"/>
              <a:t>単位</a:t>
            </a:r>
            <a:r>
              <a:rPr lang="ja-JP" altLang="en-US" sz="1200" dirty="0"/>
              <a:t>／</a:t>
            </a:r>
            <a:r>
              <a:rPr lang="ja-JP" altLang="en-US" sz="1200" dirty="0" smtClean="0"/>
              <a:t>月）</a:t>
            </a:r>
            <a:endParaRPr kumimoji="1" lang="ja-JP" altLang="en-US" sz="1200" dirty="0"/>
          </a:p>
        </p:txBody>
      </p:sp>
      <p:sp>
        <p:nvSpPr>
          <p:cNvPr id="23" name="テキスト ボックス 22"/>
          <p:cNvSpPr txBox="1"/>
          <p:nvPr/>
        </p:nvSpPr>
        <p:spPr>
          <a:xfrm>
            <a:off x="10020885" y="2798686"/>
            <a:ext cx="1852247" cy="461665"/>
          </a:xfrm>
          <a:prstGeom prst="rect">
            <a:avLst/>
          </a:prstGeom>
          <a:noFill/>
          <a:ln w="25400">
            <a:solidFill>
              <a:schemeClr val="accent1">
                <a:shade val="50000"/>
              </a:schemeClr>
            </a:solidFill>
          </a:ln>
        </p:spPr>
        <p:txBody>
          <a:bodyPr wrap="square" rtlCol="0">
            <a:spAutoFit/>
          </a:bodyPr>
          <a:lstStyle/>
          <a:p>
            <a:r>
              <a:rPr kumimoji="1" lang="ja-JP" altLang="en-US" sz="1200" dirty="0" smtClean="0"/>
              <a:t>医療・保育・教育との連携（</a:t>
            </a:r>
            <a:r>
              <a:rPr kumimoji="1" lang="en-US" altLang="ja-JP" sz="1200" dirty="0" smtClean="0"/>
              <a:t>1</a:t>
            </a:r>
            <a:r>
              <a:rPr lang="en-US" altLang="ja-JP" sz="1200" dirty="0" smtClean="0"/>
              <a:t>00</a:t>
            </a:r>
            <a:r>
              <a:rPr lang="ja-JP" altLang="en-US" sz="1200" dirty="0" smtClean="0"/>
              <a:t>単位</a:t>
            </a:r>
            <a:r>
              <a:rPr lang="ja-JP" altLang="en-US" sz="1200" dirty="0"/>
              <a:t>／</a:t>
            </a:r>
            <a:r>
              <a:rPr lang="ja-JP" altLang="en-US" sz="1200" dirty="0" smtClean="0"/>
              <a:t>月）</a:t>
            </a:r>
            <a:endParaRPr kumimoji="1" lang="ja-JP" altLang="en-US" sz="1200" dirty="0"/>
          </a:p>
        </p:txBody>
      </p:sp>
      <p:sp>
        <p:nvSpPr>
          <p:cNvPr id="24" name="テキスト ボックス 23"/>
          <p:cNvSpPr txBox="1"/>
          <p:nvPr/>
        </p:nvSpPr>
        <p:spPr>
          <a:xfrm>
            <a:off x="7455876" y="3720631"/>
            <a:ext cx="2405575" cy="461665"/>
          </a:xfrm>
          <a:prstGeom prst="rect">
            <a:avLst/>
          </a:prstGeom>
          <a:noFill/>
          <a:ln w="25400">
            <a:solidFill>
              <a:schemeClr val="accent1">
                <a:shade val="50000"/>
              </a:schemeClr>
            </a:solidFill>
          </a:ln>
        </p:spPr>
        <p:txBody>
          <a:bodyPr wrap="square" rtlCol="0">
            <a:spAutoFit/>
          </a:bodyPr>
          <a:lstStyle/>
          <a:p>
            <a:r>
              <a:rPr lang="ja-JP" altLang="en-US" sz="1200" dirty="0" smtClean="0"/>
              <a:t>モニタリング時のサービス</a:t>
            </a:r>
            <a:r>
              <a:rPr lang="ja-JP" altLang="en-US" sz="1200" dirty="0"/>
              <a:t>担当者会議</a:t>
            </a:r>
            <a:r>
              <a:rPr lang="ja-JP" altLang="en-US" sz="1200" dirty="0" smtClean="0"/>
              <a:t>実施</a:t>
            </a:r>
            <a:r>
              <a:rPr kumimoji="1" lang="ja-JP" altLang="en-US" sz="1200" dirty="0" smtClean="0"/>
              <a:t>（</a:t>
            </a:r>
            <a:r>
              <a:rPr kumimoji="1" lang="en-US" altLang="ja-JP" sz="1200" dirty="0" smtClean="0"/>
              <a:t>1</a:t>
            </a:r>
            <a:r>
              <a:rPr lang="en-US" altLang="ja-JP" sz="1200" dirty="0" smtClean="0"/>
              <a:t>00</a:t>
            </a:r>
            <a:r>
              <a:rPr lang="ja-JP" altLang="en-US" sz="1200" dirty="0" smtClean="0"/>
              <a:t>単位</a:t>
            </a:r>
            <a:r>
              <a:rPr lang="ja-JP" altLang="en-US" sz="1200" dirty="0"/>
              <a:t>／</a:t>
            </a:r>
            <a:r>
              <a:rPr lang="ja-JP" altLang="en-US" sz="1200" dirty="0" smtClean="0"/>
              <a:t>月）</a:t>
            </a:r>
            <a:endParaRPr kumimoji="1" lang="ja-JP" altLang="en-US" sz="1200" dirty="0"/>
          </a:p>
        </p:txBody>
      </p:sp>
      <p:sp>
        <p:nvSpPr>
          <p:cNvPr id="26" name="テキスト ボックス 25"/>
          <p:cNvSpPr txBox="1"/>
          <p:nvPr/>
        </p:nvSpPr>
        <p:spPr>
          <a:xfrm>
            <a:off x="10020885" y="3316947"/>
            <a:ext cx="1852247" cy="461665"/>
          </a:xfrm>
          <a:prstGeom prst="rect">
            <a:avLst/>
          </a:prstGeom>
          <a:noFill/>
          <a:ln w="25400">
            <a:solidFill>
              <a:schemeClr val="accent1">
                <a:shade val="50000"/>
              </a:schemeClr>
            </a:solidFill>
          </a:ln>
        </p:spPr>
        <p:txBody>
          <a:bodyPr wrap="square" rtlCol="0">
            <a:spAutoFit/>
          </a:bodyPr>
          <a:lstStyle/>
          <a:p>
            <a:r>
              <a:rPr lang="ja-JP" altLang="en-US" sz="1200" dirty="0" smtClean="0"/>
              <a:t>サービス事業所との直接連携</a:t>
            </a:r>
            <a:r>
              <a:rPr kumimoji="1" lang="ja-JP" altLang="en-US" sz="1200" dirty="0" smtClean="0"/>
              <a:t>（</a:t>
            </a:r>
            <a:r>
              <a:rPr kumimoji="1" lang="en-US" altLang="ja-JP" sz="1200" dirty="0" smtClean="0"/>
              <a:t>1</a:t>
            </a:r>
            <a:r>
              <a:rPr lang="en-US" altLang="ja-JP" sz="1200" dirty="0" smtClean="0"/>
              <a:t>00</a:t>
            </a:r>
            <a:r>
              <a:rPr lang="ja-JP" altLang="en-US" sz="1200" dirty="0" smtClean="0"/>
              <a:t>単位</a:t>
            </a:r>
            <a:r>
              <a:rPr lang="ja-JP" altLang="en-US" sz="1200" dirty="0"/>
              <a:t>／</a:t>
            </a:r>
            <a:r>
              <a:rPr lang="ja-JP" altLang="en-US" sz="1200" dirty="0" smtClean="0"/>
              <a:t>月）</a:t>
            </a:r>
            <a:endParaRPr kumimoji="1" lang="ja-JP" altLang="en-US" sz="1200" dirty="0"/>
          </a:p>
        </p:txBody>
      </p:sp>
      <p:sp>
        <p:nvSpPr>
          <p:cNvPr id="27" name="テキスト ボックス 26"/>
          <p:cNvSpPr txBox="1"/>
          <p:nvPr/>
        </p:nvSpPr>
        <p:spPr>
          <a:xfrm>
            <a:off x="7455876" y="4502177"/>
            <a:ext cx="2405575" cy="1015663"/>
          </a:xfrm>
          <a:prstGeom prst="rect">
            <a:avLst/>
          </a:prstGeom>
          <a:solidFill>
            <a:schemeClr val="bg2"/>
          </a:solidFill>
          <a:ln w="25400">
            <a:solidFill>
              <a:schemeClr val="accent1">
                <a:lumMod val="75000"/>
              </a:schemeClr>
            </a:solidFill>
          </a:ln>
        </p:spPr>
        <p:txBody>
          <a:bodyPr wrap="square" rtlCol="0">
            <a:spAutoFit/>
          </a:bodyPr>
          <a:lstStyle/>
          <a:p>
            <a:r>
              <a:rPr kumimoji="1" lang="ja-JP" altLang="en-US" sz="1200" dirty="0" smtClean="0"/>
              <a:t>［事業所の体制に対する加算］　各　３５単位／月</a:t>
            </a:r>
            <a:endParaRPr kumimoji="1" lang="en-US" altLang="ja-JP" sz="1200" dirty="0" smtClean="0"/>
          </a:p>
          <a:p>
            <a:r>
              <a:rPr kumimoji="1" lang="ja-JP" altLang="en-US" sz="1200" dirty="0" smtClean="0"/>
              <a:t>・</a:t>
            </a:r>
            <a:r>
              <a:rPr lang="zh-TW" altLang="en-US" sz="1200" dirty="0"/>
              <a:t>行動障害支援体制</a:t>
            </a:r>
            <a:r>
              <a:rPr lang="zh-TW" altLang="en-US" sz="1200" dirty="0" smtClean="0"/>
              <a:t>加算</a:t>
            </a:r>
            <a:endParaRPr lang="en-US" altLang="zh-TW" sz="1200" dirty="0" smtClean="0"/>
          </a:p>
          <a:p>
            <a:r>
              <a:rPr kumimoji="1" lang="ja-JP" altLang="en-US" sz="1200" dirty="0" smtClean="0"/>
              <a:t>・要医療児者支援体制加算</a:t>
            </a:r>
            <a:endParaRPr kumimoji="1" lang="en-US" altLang="ja-JP" sz="1200" dirty="0" smtClean="0"/>
          </a:p>
          <a:p>
            <a:r>
              <a:rPr kumimoji="1" lang="ja-JP" altLang="en-US" sz="1200" dirty="0" smtClean="0"/>
              <a:t>・精神障害者支援体制加算</a:t>
            </a:r>
            <a:endParaRPr kumimoji="1" lang="ja-JP" altLang="en-US" sz="1200" dirty="0"/>
          </a:p>
        </p:txBody>
      </p:sp>
      <p:sp>
        <p:nvSpPr>
          <p:cNvPr id="28" name="テキスト ボックス 27"/>
          <p:cNvSpPr txBox="1"/>
          <p:nvPr/>
        </p:nvSpPr>
        <p:spPr>
          <a:xfrm>
            <a:off x="10006818" y="4502177"/>
            <a:ext cx="1955408" cy="1200329"/>
          </a:xfrm>
          <a:prstGeom prst="rect">
            <a:avLst/>
          </a:prstGeom>
          <a:solidFill>
            <a:schemeClr val="bg2"/>
          </a:solidFill>
          <a:ln w="25400">
            <a:solidFill>
              <a:schemeClr val="accent1">
                <a:lumMod val="75000"/>
              </a:schemeClr>
            </a:solidFill>
          </a:ln>
        </p:spPr>
        <p:txBody>
          <a:bodyPr wrap="square" rtlCol="0">
            <a:spAutoFit/>
          </a:bodyPr>
          <a:lstStyle/>
          <a:p>
            <a:r>
              <a:rPr kumimoji="1" lang="ja-JP" altLang="en-US" sz="1200" dirty="0" smtClean="0"/>
              <a:t>ケアマネジメント等の室の高い事業所への評価</a:t>
            </a:r>
            <a:endParaRPr kumimoji="1" lang="en-US" altLang="ja-JP" sz="1200" dirty="0" smtClean="0"/>
          </a:p>
          <a:p>
            <a:r>
              <a:rPr kumimoji="1" lang="ja-JP" altLang="en-US" sz="1200" dirty="0" smtClean="0"/>
              <a:t>　・</a:t>
            </a:r>
            <a:r>
              <a:rPr kumimoji="1" lang="en-US" altLang="ja-JP" sz="1200" dirty="0" smtClean="0"/>
              <a:t>Ⅰ</a:t>
            </a:r>
            <a:r>
              <a:rPr kumimoji="1" lang="ja-JP" altLang="en-US" sz="1200" dirty="0" smtClean="0"/>
              <a:t>　５００単位</a:t>
            </a:r>
            <a:endParaRPr kumimoji="1" lang="en-US" altLang="ja-JP" sz="1200" dirty="0" smtClean="0"/>
          </a:p>
          <a:p>
            <a:r>
              <a:rPr kumimoji="1" lang="ja-JP" altLang="en-US" sz="1200" dirty="0" smtClean="0"/>
              <a:t>　・</a:t>
            </a:r>
            <a:r>
              <a:rPr kumimoji="1" lang="en-US" altLang="ja-JP" sz="1200" dirty="0" smtClean="0"/>
              <a:t>Ⅱ</a:t>
            </a:r>
            <a:r>
              <a:rPr kumimoji="1" lang="ja-JP" altLang="en-US" sz="1200" dirty="0" smtClean="0"/>
              <a:t>　４００単位</a:t>
            </a:r>
            <a:endParaRPr kumimoji="1" lang="en-US" altLang="ja-JP" sz="1200" dirty="0" smtClean="0"/>
          </a:p>
          <a:p>
            <a:r>
              <a:rPr kumimoji="1" lang="ja-JP" altLang="en-US" sz="1200" dirty="0" smtClean="0"/>
              <a:t>　・</a:t>
            </a:r>
            <a:r>
              <a:rPr kumimoji="1" lang="en-US" altLang="ja-JP" sz="1200" dirty="0" smtClean="0"/>
              <a:t>Ⅲ</a:t>
            </a:r>
            <a:r>
              <a:rPr kumimoji="1" lang="ja-JP" altLang="en-US" sz="1200" dirty="0" smtClean="0"/>
              <a:t>　３００単位</a:t>
            </a:r>
            <a:endParaRPr kumimoji="1" lang="en-US" altLang="ja-JP" sz="1200" dirty="0" smtClean="0"/>
          </a:p>
          <a:p>
            <a:r>
              <a:rPr kumimoji="1" lang="ja-JP" altLang="en-US" sz="1200" dirty="0" smtClean="0"/>
              <a:t>　・</a:t>
            </a:r>
            <a:r>
              <a:rPr kumimoji="1" lang="en-US" altLang="ja-JP" sz="1200" dirty="0" smtClean="0"/>
              <a:t>Ⅳ</a:t>
            </a:r>
            <a:r>
              <a:rPr kumimoji="1" lang="ja-JP" altLang="en-US" sz="1200" dirty="0" smtClean="0"/>
              <a:t>　１５０単位</a:t>
            </a:r>
            <a:endParaRPr kumimoji="1" lang="ja-JP" altLang="en-US" sz="1200" dirty="0"/>
          </a:p>
        </p:txBody>
      </p:sp>
      <p:graphicFrame>
        <p:nvGraphicFramePr>
          <p:cNvPr id="29" name="コンテンツ プレースホルダー 7"/>
          <p:cNvGraphicFramePr>
            <a:graphicFrameLocks/>
          </p:cNvGraphicFramePr>
          <p:nvPr>
            <p:extLst>
              <p:ext uri="{D42A27DB-BD31-4B8C-83A1-F6EECF244321}">
                <p14:modId xmlns:p14="http://schemas.microsoft.com/office/powerpoint/2010/main" val="2672758888"/>
              </p:ext>
            </p:extLst>
          </p:nvPr>
        </p:nvGraphicFramePr>
        <p:xfrm>
          <a:off x="644764" y="4182296"/>
          <a:ext cx="6065525" cy="1407160"/>
        </p:xfrm>
        <a:graphic>
          <a:graphicData uri="http://schemas.openxmlformats.org/drawingml/2006/table">
            <a:tbl>
              <a:tblPr bandCol="1">
                <a:tableStyleId>{D7AC3CCA-C797-4891-BE02-D94E43425B78}</a:tableStyleId>
              </a:tblPr>
              <a:tblGrid>
                <a:gridCol w="1531039"/>
                <a:gridCol w="1181686"/>
                <a:gridCol w="1842868"/>
                <a:gridCol w="1509932"/>
              </a:tblGrid>
              <a:tr h="370840">
                <a:tc gridSpan="2">
                  <a:txBody>
                    <a:bodyPr/>
                    <a:lstStyle/>
                    <a:p>
                      <a:r>
                        <a:rPr kumimoji="1" lang="zh-TW" altLang="en-US" sz="1400" dirty="0" smtClean="0">
                          <a:latin typeface="ＭＳ Ｐゴシック" panose="020B0600070205080204" pitchFamily="50" charset="-128"/>
                          <a:ea typeface="ＭＳ Ｐゴシック" panose="020B0600070205080204" pitchFamily="50" charset="-128"/>
                        </a:rPr>
                        <a:t>障害児支援利用援助費</a:t>
                      </a:r>
                      <a:endParaRPr kumimoji="1" lang="ja-JP" altLang="en-US" sz="1400" dirty="0">
                        <a:latin typeface="ＭＳ Ｐゴシック" panose="020B0600070205080204" pitchFamily="50" charset="-128"/>
                        <a:ea typeface="ＭＳ Ｐゴシック" panose="020B0600070205080204" pitchFamily="50" charset="-128"/>
                      </a:endParaRPr>
                    </a:p>
                  </a:txBody>
                  <a:tcPr>
                    <a:noFill/>
                  </a:tcPr>
                </a:tc>
                <a:tc hMerge="1">
                  <a:txBody>
                    <a:bodyPr/>
                    <a:lstStyle/>
                    <a:p>
                      <a:endParaRPr kumimoji="1" lang="ja-JP" altLang="en-US" dirty="0"/>
                    </a:p>
                  </a:txBody>
                  <a:tcPr>
                    <a:noFill/>
                  </a:tcPr>
                </a:tc>
                <a:tc gridSpan="2">
                  <a:txBody>
                    <a:bodyPr/>
                    <a:lstStyle/>
                    <a:p>
                      <a:r>
                        <a:rPr kumimoji="1" lang="zh-TW" altLang="en-US" sz="1400" dirty="0" smtClean="0">
                          <a:latin typeface="ＭＳ Ｐゴシック" panose="020B0600070205080204" pitchFamily="50" charset="-128"/>
                          <a:ea typeface="ＭＳ Ｐゴシック" panose="020B0600070205080204" pitchFamily="50" charset="-128"/>
                        </a:rPr>
                        <a:t>継続障害児支援利用援助費</a:t>
                      </a:r>
                      <a:endParaRPr kumimoji="1" lang="ja-JP" altLang="en-US" sz="1400" dirty="0">
                        <a:latin typeface="ＭＳ Ｐゴシック" panose="020B0600070205080204" pitchFamily="50" charset="-128"/>
                        <a:ea typeface="ＭＳ Ｐゴシック" panose="020B0600070205080204" pitchFamily="50" charset="-128"/>
                      </a:endParaRPr>
                    </a:p>
                  </a:txBody>
                  <a:tcPr>
                    <a:noFill/>
                  </a:tcPr>
                </a:tc>
                <a:tc hMerge="1">
                  <a:txBody>
                    <a:bodyPr/>
                    <a:lstStyle/>
                    <a:p>
                      <a:endParaRPr kumimoji="1" lang="ja-JP" altLang="en-US" dirty="0"/>
                    </a:p>
                  </a:txBody>
                  <a:tcPr>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1400" b="0" i="0" u="none" strike="noStrike" kern="1200" baseline="0" dirty="0" smtClean="0">
                          <a:solidFill>
                            <a:schemeClr val="dk1"/>
                          </a:solidFill>
                          <a:latin typeface="ＭＳ Ｐゴシック" panose="020B0600070205080204" pitchFamily="50" charset="-128"/>
                          <a:ea typeface="ＭＳ Ｐゴシック" panose="020B0600070205080204" pitchFamily="50" charset="-128"/>
                          <a:cs typeface="+mn-cs"/>
                        </a:rPr>
                        <a:t>障害児支援利用援助費</a:t>
                      </a:r>
                      <a:r>
                        <a:rPr kumimoji="1" lang="ja-JP" altLang="en-US" sz="1400" dirty="0" smtClean="0">
                          <a:latin typeface="ＭＳ Ｐゴシック" panose="020B0600070205080204" pitchFamily="50" charset="-128"/>
                          <a:ea typeface="ＭＳ Ｐゴシック" panose="020B0600070205080204" pitchFamily="50" charset="-128"/>
                        </a:rPr>
                        <a:t>（</a:t>
                      </a:r>
                      <a:r>
                        <a:rPr kumimoji="1" lang="en-US" altLang="ja-JP" sz="1400" dirty="0" smtClean="0">
                          <a:latin typeface="ＭＳ Ｐゴシック" panose="020B0600070205080204" pitchFamily="50" charset="-128"/>
                          <a:ea typeface="ＭＳ Ｐゴシック" panose="020B0600070205080204" pitchFamily="50" charset="-128"/>
                        </a:rPr>
                        <a:t>Ⅰ</a:t>
                      </a:r>
                      <a:r>
                        <a:rPr kumimoji="1" lang="ja-JP" altLang="en-US" sz="1400" dirty="0" smtClean="0">
                          <a:latin typeface="ＭＳ Ｐゴシック" panose="020B0600070205080204" pitchFamily="50" charset="-128"/>
                          <a:ea typeface="ＭＳ Ｐゴシック" panose="020B0600070205080204" pitchFamily="50" charset="-128"/>
                        </a:rPr>
                        <a:t>）</a:t>
                      </a:r>
                      <a:endParaRPr kumimoji="1" lang="ja-JP" altLang="en-US" sz="1400" dirty="0">
                        <a:latin typeface="ＭＳ Ｐゴシック" panose="020B0600070205080204" pitchFamily="50" charset="-128"/>
                        <a:ea typeface="ＭＳ Ｐゴシック" panose="020B0600070205080204" pitchFamily="50" charset="-128"/>
                      </a:endParaRPr>
                    </a:p>
                  </a:txBody>
                  <a:tcPr>
                    <a:noFill/>
                  </a:tcPr>
                </a:tc>
                <a:tc>
                  <a:txBody>
                    <a:bodyPr/>
                    <a:lstStyle/>
                    <a:p>
                      <a:r>
                        <a:rPr kumimoji="1" lang="ja-JP" altLang="en-US" sz="1400" dirty="0" smtClean="0">
                          <a:latin typeface="ＭＳ Ｐゴシック" panose="020B0600070205080204" pitchFamily="50" charset="-128"/>
                          <a:ea typeface="ＭＳ Ｐゴシック" panose="020B0600070205080204" pitchFamily="50" charset="-128"/>
                        </a:rPr>
                        <a:t>１，６２０単位</a:t>
                      </a:r>
                      <a:endParaRPr kumimoji="1" lang="ja-JP" altLang="en-US" sz="1400" dirty="0">
                        <a:latin typeface="ＭＳ Ｐゴシック" panose="020B0600070205080204" pitchFamily="50" charset="-128"/>
                        <a:ea typeface="ＭＳ Ｐゴシック" panose="020B0600070205080204" pitchFamily="50" charset="-128"/>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1400" b="0" i="0" u="none" strike="noStrike" kern="1200" baseline="0" dirty="0" smtClean="0">
                          <a:solidFill>
                            <a:schemeClr val="dk1"/>
                          </a:solidFill>
                          <a:latin typeface="ＭＳ Ｐゴシック" panose="020B0600070205080204" pitchFamily="50" charset="-128"/>
                          <a:ea typeface="ＭＳ Ｐゴシック" panose="020B0600070205080204" pitchFamily="50" charset="-128"/>
                          <a:cs typeface="+mn-cs"/>
                        </a:rPr>
                        <a:t>継続障害児支援利用援助費 </a:t>
                      </a:r>
                      <a:r>
                        <a:rPr kumimoji="1" lang="en-US" altLang="ja-JP" sz="1400" dirty="0" smtClean="0">
                          <a:latin typeface="ＭＳ Ｐゴシック" panose="020B0600070205080204" pitchFamily="50" charset="-128"/>
                          <a:ea typeface="ＭＳ Ｐゴシック" panose="020B0600070205080204" pitchFamily="50" charset="-128"/>
                        </a:rPr>
                        <a:t>(Ⅰ</a:t>
                      </a:r>
                      <a:r>
                        <a:rPr kumimoji="1" lang="ja-JP" altLang="en-US" sz="1400" dirty="0" smtClean="0">
                          <a:latin typeface="ＭＳ Ｐゴシック" panose="020B0600070205080204" pitchFamily="50" charset="-128"/>
                          <a:ea typeface="ＭＳ Ｐゴシック" panose="020B0600070205080204" pitchFamily="50" charset="-128"/>
                        </a:rPr>
                        <a:t>）</a:t>
                      </a:r>
                      <a:endParaRPr kumimoji="1" lang="ja-JP" altLang="en-US" sz="1400" dirty="0">
                        <a:latin typeface="ＭＳ Ｐゴシック" panose="020B0600070205080204" pitchFamily="50" charset="-128"/>
                        <a:ea typeface="ＭＳ Ｐゴシック" panose="020B0600070205080204" pitchFamily="50" charset="-128"/>
                      </a:endParaRPr>
                    </a:p>
                  </a:txBody>
                  <a:tcPr>
                    <a:noFill/>
                  </a:tcPr>
                </a:tc>
                <a:tc>
                  <a:txBody>
                    <a:bodyPr/>
                    <a:lstStyle/>
                    <a:p>
                      <a:r>
                        <a:rPr kumimoji="1" lang="ja-JP" altLang="en-US" sz="1400" dirty="0" smtClean="0">
                          <a:latin typeface="ＭＳ Ｐゴシック" panose="020B0600070205080204" pitchFamily="50" charset="-128"/>
                          <a:ea typeface="ＭＳ Ｐゴシック" panose="020B0600070205080204" pitchFamily="50" charset="-128"/>
                        </a:rPr>
                        <a:t>１、３１８単位</a:t>
                      </a:r>
                      <a:endParaRPr kumimoji="1" lang="ja-JP" altLang="en-US" sz="1400" dirty="0">
                        <a:latin typeface="ＭＳ Ｐゴシック" panose="020B0600070205080204" pitchFamily="50" charset="-128"/>
                        <a:ea typeface="ＭＳ Ｐゴシック" panose="020B0600070205080204" pitchFamily="50" charset="-128"/>
                      </a:endParaRPr>
                    </a:p>
                  </a:txBody>
                  <a:tcPr>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zh-TW" altLang="en-US" sz="1400" b="0" i="0" u="none" strike="noStrike" kern="1200" baseline="0" dirty="0" smtClean="0">
                          <a:solidFill>
                            <a:schemeClr val="dk1"/>
                          </a:solidFill>
                          <a:latin typeface="ＭＳ Ｐゴシック" panose="020B0600070205080204" pitchFamily="50" charset="-128"/>
                          <a:ea typeface="ＭＳ Ｐゴシック" panose="020B0600070205080204" pitchFamily="50" charset="-128"/>
                          <a:cs typeface="+mn-cs"/>
                        </a:rPr>
                        <a:t>障害児支援利用援助費</a:t>
                      </a:r>
                      <a:r>
                        <a:rPr kumimoji="1" lang="ja-JP" altLang="en-US" sz="1400" dirty="0" smtClean="0">
                          <a:latin typeface="ＭＳ Ｐゴシック" panose="020B0600070205080204" pitchFamily="50" charset="-128"/>
                          <a:ea typeface="ＭＳ Ｐゴシック" panose="020B0600070205080204" pitchFamily="50" charset="-128"/>
                        </a:rPr>
                        <a:t>（</a:t>
                      </a:r>
                      <a:r>
                        <a:rPr kumimoji="1" lang="en-US" altLang="ja-JP" sz="1400" dirty="0" smtClean="0">
                          <a:latin typeface="ＭＳ Ｐゴシック" panose="020B0600070205080204" pitchFamily="50" charset="-128"/>
                          <a:ea typeface="ＭＳ Ｐゴシック" panose="020B0600070205080204" pitchFamily="50" charset="-128"/>
                        </a:rPr>
                        <a:t>Ⅱ</a:t>
                      </a:r>
                      <a:r>
                        <a:rPr kumimoji="1" lang="ja-JP" altLang="en-US" sz="1400" dirty="0" smtClean="0">
                          <a:latin typeface="ＭＳ Ｐゴシック" panose="020B0600070205080204" pitchFamily="50" charset="-128"/>
                          <a:ea typeface="ＭＳ Ｐゴシック" panose="020B0600070205080204" pitchFamily="50" charset="-128"/>
                        </a:rPr>
                        <a:t>）</a:t>
                      </a:r>
                      <a:endParaRPr kumimoji="1" lang="ja-JP" altLang="en-US" sz="1400" dirty="0">
                        <a:latin typeface="ＭＳ Ｐゴシック" panose="020B0600070205080204" pitchFamily="50" charset="-128"/>
                        <a:ea typeface="ＭＳ Ｐゴシック" panose="020B0600070205080204" pitchFamily="50" charset="-128"/>
                      </a:endParaRPr>
                    </a:p>
                  </a:txBody>
                  <a:tcPr>
                    <a:noFill/>
                  </a:tcPr>
                </a:tc>
                <a:tc>
                  <a:txBody>
                    <a:bodyPr/>
                    <a:lstStyle/>
                    <a:p>
                      <a:r>
                        <a:rPr kumimoji="1" lang="ja-JP" altLang="en-US" sz="1400" dirty="0" smtClean="0">
                          <a:latin typeface="ＭＳ Ｐゴシック" panose="020B0600070205080204" pitchFamily="50" charset="-128"/>
                          <a:ea typeface="ＭＳ Ｐゴシック" panose="020B0600070205080204" pitchFamily="50" charset="-128"/>
                        </a:rPr>
                        <a:t>８１１単位</a:t>
                      </a:r>
                      <a:endParaRPr kumimoji="1" lang="ja-JP" altLang="en-US" sz="1400" dirty="0">
                        <a:latin typeface="ＭＳ Ｐゴシック" panose="020B0600070205080204" pitchFamily="50" charset="-128"/>
                        <a:ea typeface="ＭＳ Ｐゴシック" panose="020B0600070205080204" pitchFamily="50" charset="-128"/>
                      </a:endParaRPr>
                    </a:p>
                  </a:txBody>
                  <a:tcPr>
                    <a:noFill/>
                  </a:tcPr>
                </a:tc>
                <a:tc>
                  <a:txBody>
                    <a:bodyPr/>
                    <a:lstStyle/>
                    <a:p>
                      <a:r>
                        <a:rPr kumimoji="1" lang="zh-TW" altLang="en-US" sz="1400" dirty="0" smtClean="0">
                          <a:latin typeface="ＭＳ Ｐゴシック" panose="020B0600070205080204" pitchFamily="50" charset="-128"/>
                          <a:ea typeface="ＭＳ Ｐゴシック" panose="020B0600070205080204" pitchFamily="50" charset="-128"/>
                        </a:rPr>
                        <a:t>継続障害児支援利用援助費</a:t>
                      </a:r>
                      <a:r>
                        <a:rPr kumimoji="1" lang="ja-JP" altLang="en-US" sz="1400" dirty="0" smtClean="0">
                          <a:latin typeface="ＭＳ Ｐゴシック" panose="020B0600070205080204" pitchFamily="50" charset="-128"/>
                          <a:ea typeface="ＭＳ Ｐゴシック" panose="020B0600070205080204" pitchFamily="50" charset="-128"/>
                        </a:rPr>
                        <a:t>（</a:t>
                      </a:r>
                      <a:r>
                        <a:rPr kumimoji="1" lang="en-US" altLang="ja-JP" sz="1400" dirty="0" smtClean="0">
                          <a:latin typeface="ＭＳ Ｐゴシック" panose="020B0600070205080204" pitchFamily="50" charset="-128"/>
                          <a:ea typeface="ＭＳ Ｐゴシック" panose="020B0600070205080204" pitchFamily="50" charset="-128"/>
                        </a:rPr>
                        <a:t>Ⅱ</a:t>
                      </a:r>
                      <a:r>
                        <a:rPr kumimoji="1" lang="ja-JP" altLang="en-US" sz="1400" dirty="0" smtClean="0">
                          <a:latin typeface="ＭＳ Ｐゴシック" panose="020B0600070205080204" pitchFamily="50" charset="-128"/>
                          <a:ea typeface="ＭＳ Ｐゴシック" panose="020B0600070205080204" pitchFamily="50" charset="-128"/>
                        </a:rPr>
                        <a:t>）</a:t>
                      </a:r>
                      <a:endParaRPr kumimoji="1" lang="ja-JP" altLang="en-US" sz="1400" dirty="0">
                        <a:latin typeface="ＭＳ Ｐゴシック" panose="020B0600070205080204" pitchFamily="50" charset="-128"/>
                        <a:ea typeface="ＭＳ Ｐゴシック" panose="020B0600070205080204" pitchFamily="50" charset="-128"/>
                      </a:endParaRPr>
                    </a:p>
                  </a:txBody>
                  <a:tcPr>
                    <a:noFill/>
                  </a:tcPr>
                </a:tc>
                <a:tc>
                  <a:txBody>
                    <a:bodyPr/>
                    <a:lstStyle/>
                    <a:p>
                      <a:r>
                        <a:rPr kumimoji="1" lang="ja-JP" altLang="en-US" sz="1400" dirty="0" smtClean="0">
                          <a:latin typeface="ＭＳ Ｐゴシック" panose="020B0600070205080204" pitchFamily="50" charset="-128"/>
                          <a:ea typeface="ＭＳ Ｐゴシック" panose="020B0600070205080204" pitchFamily="50" charset="-128"/>
                        </a:rPr>
                        <a:t>６５９単位</a:t>
                      </a:r>
                      <a:endParaRPr kumimoji="1" lang="ja-JP" altLang="en-US" sz="1400" dirty="0">
                        <a:latin typeface="ＭＳ Ｐゴシック" panose="020B0600070205080204" pitchFamily="50" charset="-128"/>
                        <a:ea typeface="ＭＳ Ｐゴシック" panose="020B0600070205080204" pitchFamily="50" charset="-128"/>
                      </a:endParaRPr>
                    </a:p>
                  </a:txBody>
                  <a:tcPr>
                    <a:noFill/>
                  </a:tcPr>
                </a:tc>
              </a:tr>
            </a:tbl>
          </a:graphicData>
        </a:graphic>
      </p:graphicFrame>
      <p:sp>
        <p:nvSpPr>
          <p:cNvPr id="31" name="テキスト ボックス 30"/>
          <p:cNvSpPr txBox="1"/>
          <p:nvPr/>
        </p:nvSpPr>
        <p:spPr>
          <a:xfrm>
            <a:off x="10020885" y="3877692"/>
            <a:ext cx="1852247" cy="461665"/>
          </a:xfrm>
          <a:prstGeom prst="rect">
            <a:avLst/>
          </a:prstGeom>
          <a:noFill/>
          <a:ln w="25400">
            <a:solidFill>
              <a:schemeClr val="accent1">
                <a:shade val="50000"/>
              </a:schemeClr>
            </a:solidFill>
          </a:ln>
        </p:spPr>
        <p:txBody>
          <a:bodyPr wrap="square" rtlCol="0">
            <a:spAutoFit/>
          </a:bodyPr>
          <a:lstStyle/>
          <a:p>
            <a:r>
              <a:rPr kumimoji="1" lang="ja-JP" altLang="en-US" sz="1200" dirty="0" smtClean="0"/>
              <a:t>利用者負担上限管理加算（</a:t>
            </a:r>
            <a:r>
              <a:rPr kumimoji="1" lang="en-US" altLang="ja-JP" sz="1200" dirty="0" smtClean="0"/>
              <a:t>15</a:t>
            </a:r>
            <a:r>
              <a:rPr lang="en-US" altLang="ja-JP" sz="1200" dirty="0" smtClean="0"/>
              <a:t>0</a:t>
            </a:r>
            <a:r>
              <a:rPr lang="ja-JP" altLang="en-US" sz="1200" dirty="0" smtClean="0"/>
              <a:t>単位</a:t>
            </a:r>
            <a:r>
              <a:rPr lang="ja-JP" altLang="en-US" sz="1200" dirty="0"/>
              <a:t>／</a:t>
            </a:r>
            <a:r>
              <a:rPr lang="ja-JP" altLang="en-US" sz="1200" dirty="0" smtClean="0"/>
              <a:t>月）</a:t>
            </a:r>
            <a:endParaRPr kumimoji="1" lang="ja-JP" altLang="en-US" sz="1200" dirty="0"/>
          </a:p>
        </p:txBody>
      </p:sp>
      <p:sp>
        <p:nvSpPr>
          <p:cNvPr id="32" name="テキスト ボックス 31"/>
          <p:cNvSpPr txBox="1"/>
          <p:nvPr/>
        </p:nvSpPr>
        <p:spPr>
          <a:xfrm>
            <a:off x="7367951" y="1026943"/>
            <a:ext cx="4491114" cy="523220"/>
          </a:xfrm>
          <a:prstGeom prst="rect">
            <a:avLst/>
          </a:prstGeom>
          <a:noFill/>
          <a:ln w="25400" cmpd="thickThin">
            <a:solidFill>
              <a:schemeClr val="accent1">
                <a:lumMod val="75000"/>
              </a:schemeClr>
            </a:solidFill>
            <a:prstDash val="sysDash"/>
          </a:ln>
        </p:spPr>
        <p:txBody>
          <a:bodyPr wrap="square" rtlCol="0">
            <a:spAutoFit/>
          </a:bodyPr>
          <a:lstStyle/>
          <a:p>
            <a:r>
              <a:rPr kumimoji="1" lang="ja-JP" altLang="en-US" sz="1400" dirty="0" smtClean="0"/>
              <a:t>医療、保育、教育などとの連携、労力を要するケアマネジメントや事業所の体制に対する加算・減算</a:t>
            </a:r>
            <a:endParaRPr kumimoji="1" lang="ja-JP" altLang="en-US" sz="1400" dirty="0"/>
          </a:p>
        </p:txBody>
      </p:sp>
    </p:spTree>
    <p:extLst>
      <p:ext uri="{BB962C8B-B14F-4D97-AF65-F5344CB8AC3E}">
        <p14:creationId xmlns:p14="http://schemas.microsoft.com/office/powerpoint/2010/main" val="3852752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266651"/>
            <a:ext cx="10515600" cy="858764"/>
          </a:xfrm>
          <a:solidFill>
            <a:schemeClr val="accent3">
              <a:lumMod val="20000"/>
              <a:lumOff val="80000"/>
            </a:schemeClr>
          </a:solidFill>
        </p:spPr>
        <p:txBody>
          <a:bodyPr>
            <a:normAutofit/>
          </a:bodyPr>
          <a:lstStyle/>
          <a:p>
            <a:r>
              <a:rPr kumimoji="1" lang="ja-JP" altLang="en-US" sz="3600" dirty="0" smtClean="0"/>
              <a:t>モニタリング実施標準期間の見直し</a:t>
            </a:r>
            <a:r>
              <a:rPr kumimoji="1" lang="en-US" altLang="ja-JP" sz="3600" dirty="0" smtClean="0"/>
              <a:t>(</a:t>
            </a:r>
            <a:r>
              <a:rPr kumimoji="1" lang="ja-JP" altLang="en-US" sz="3600" dirty="0" smtClean="0"/>
              <a:t>計画相談支援）</a:t>
            </a:r>
            <a:endParaRPr kumimoji="1" lang="ja-JP" altLang="en-US" sz="3600" dirty="0"/>
          </a:p>
        </p:txBody>
      </p:sp>
      <p:sp>
        <p:nvSpPr>
          <p:cNvPr id="3" name="コンテンツ プレースホルダー 2"/>
          <p:cNvSpPr>
            <a:spLocks noGrp="1"/>
          </p:cNvSpPr>
          <p:nvPr>
            <p:ph idx="1"/>
          </p:nvPr>
        </p:nvSpPr>
        <p:spPr>
          <a:xfrm>
            <a:off x="838200" y="1125414"/>
            <a:ext cx="10515600" cy="5472333"/>
          </a:xfrm>
        </p:spPr>
        <p:txBody>
          <a:bodyPr>
            <a:normAutofit fontScale="92500" lnSpcReduction="10000"/>
          </a:bodyPr>
          <a:lstStyle/>
          <a:p>
            <a:pPr marL="0" indent="0">
              <a:buNone/>
            </a:pPr>
            <a:r>
              <a:rPr lang="ja-JP" altLang="en-US" dirty="0" smtClean="0"/>
              <a:t>・　サービス</a:t>
            </a:r>
            <a:r>
              <a:rPr lang="ja-JP" altLang="en-US" dirty="0"/>
              <a:t>等利用計画等の定期的な検証（モニタリング）の標準期間について、支援の必要性の観点から標準期間の一部を見直し、モニタリングの頻度を高める。</a:t>
            </a:r>
          </a:p>
          <a:p>
            <a:pPr marL="0" indent="0">
              <a:buNone/>
            </a:pPr>
            <a:r>
              <a:rPr lang="ja-JP" altLang="en-US" dirty="0" smtClean="0"/>
              <a:t>・　</a:t>
            </a:r>
            <a:r>
              <a:rPr lang="ja-JP" altLang="en-US" u="sng" dirty="0" smtClean="0">
                <a:solidFill>
                  <a:srgbClr val="00B050"/>
                </a:solidFill>
              </a:rPr>
              <a:t>なお</a:t>
            </a:r>
            <a:r>
              <a:rPr lang="ja-JP" altLang="en-US" u="sng" dirty="0">
                <a:solidFill>
                  <a:srgbClr val="00B050"/>
                </a:solidFill>
              </a:rPr>
              <a:t>、モニタリング時以外にも、相談支援専門員が必要に応じた支援を随時実施できるよう、サービス提供事業者は毎月のサービス利用状況を指定特定相談支援事業者・指定障害児相談支援事業者（以下「指定特定相談支援事業者等」という。）に報告する</a:t>
            </a:r>
            <a:r>
              <a:rPr lang="ja-JP" altLang="en-US" u="sng" dirty="0" smtClean="0">
                <a:solidFill>
                  <a:srgbClr val="00B050"/>
                </a:solidFill>
              </a:rPr>
              <a:t>。　　★</a:t>
            </a:r>
            <a:endParaRPr lang="ja-JP" altLang="en-US" u="sng" dirty="0">
              <a:solidFill>
                <a:srgbClr val="00B050"/>
              </a:solidFill>
            </a:endParaRPr>
          </a:p>
          <a:p>
            <a:pPr marL="0" indent="0">
              <a:buNone/>
            </a:pPr>
            <a:r>
              <a:rPr lang="ja-JP" altLang="en-US" dirty="0" smtClean="0"/>
              <a:t>・　また</a:t>
            </a:r>
            <a:r>
              <a:rPr lang="ja-JP" altLang="en-US" dirty="0"/>
              <a:t>、指定特定相談支援事業者等の質の向上、公正・中立性を高めるため、以下の取組を行う。</a:t>
            </a:r>
          </a:p>
          <a:p>
            <a:pPr marL="0" indent="0">
              <a:buNone/>
            </a:pPr>
            <a:r>
              <a:rPr lang="ja-JP" altLang="en-US" dirty="0" smtClean="0"/>
              <a:t>イ　</a:t>
            </a:r>
            <a:r>
              <a:rPr lang="ja-JP" altLang="en-US" dirty="0" smtClean="0">
                <a:solidFill>
                  <a:schemeClr val="accent1"/>
                </a:solidFill>
              </a:rPr>
              <a:t>指定</a:t>
            </a:r>
            <a:r>
              <a:rPr lang="ja-JP" altLang="en-US" dirty="0">
                <a:solidFill>
                  <a:schemeClr val="accent1"/>
                </a:solidFill>
              </a:rPr>
              <a:t>特定相談支援事業者等は、継続サービス利用支援等によるモニタリング結果について市町村に対して報告する</a:t>
            </a:r>
            <a:r>
              <a:rPr lang="ja-JP" altLang="en-US" dirty="0" smtClean="0">
                <a:solidFill>
                  <a:schemeClr val="accent1"/>
                </a:solidFill>
              </a:rPr>
              <a:t>。　★</a:t>
            </a:r>
            <a:endParaRPr lang="ja-JP" altLang="en-US" dirty="0">
              <a:solidFill>
                <a:schemeClr val="accent1"/>
              </a:solidFill>
            </a:endParaRPr>
          </a:p>
          <a:p>
            <a:pPr marL="0" indent="0">
              <a:buNone/>
            </a:pPr>
            <a:r>
              <a:rPr lang="ja-JP" altLang="en-US" dirty="0" smtClean="0"/>
              <a:t>ロ　</a:t>
            </a:r>
            <a:r>
              <a:rPr lang="ja-JP" altLang="en-US" dirty="0" smtClean="0">
                <a:solidFill>
                  <a:schemeClr val="accent1"/>
                </a:solidFill>
              </a:rPr>
              <a:t>市町村</a:t>
            </a:r>
            <a:r>
              <a:rPr lang="ja-JP" altLang="en-US" dirty="0">
                <a:solidFill>
                  <a:schemeClr val="accent1"/>
                </a:solidFill>
              </a:rPr>
              <a:t>は、報告を受けたモニタリング結果を抽出し、事例検討等によりモニタリング内容について検証等を行う</a:t>
            </a:r>
            <a:r>
              <a:rPr lang="ja-JP" altLang="en-US" dirty="0" smtClean="0">
                <a:solidFill>
                  <a:schemeClr val="accent1"/>
                </a:solidFill>
              </a:rPr>
              <a:t>。★</a:t>
            </a:r>
            <a:endParaRPr lang="ja-JP" altLang="en-US" dirty="0">
              <a:solidFill>
                <a:schemeClr val="accent1"/>
              </a:solidFill>
            </a:endParaRPr>
          </a:p>
          <a:p>
            <a:pPr marL="0" indent="0">
              <a:buNone/>
            </a:pPr>
            <a:r>
              <a:rPr lang="en-US" altLang="ja-JP" dirty="0"/>
              <a:t>※</a:t>
            </a:r>
            <a:r>
              <a:rPr lang="ja-JP" altLang="en-US" dirty="0"/>
              <a:t>検証等については基幹相談支援センター等に委託可。</a:t>
            </a:r>
            <a:endParaRPr kumimoji="1" lang="ja-JP" altLang="en-US" dirty="0"/>
          </a:p>
        </p:txBody>
      </p:sp>
    </p:spTree>
    <p:extLst>
      <p:ext uri="{BB962C8B-B14F-4D97-AF65-F5344CB8AC3E}">
        <p14:creationId xmlns:p14="http://schemas.microsoft.com/office/powerpoint/2010/main" val="2685911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266651"/>
            <a:ext cx="10515600" cy="858764"/>
          </a:xfrm>
          <a:solidFill>
            <a:schemeClr val="accent3">
              <a:lumMod val="20000"/>
              <a:lumOff val="80000"/>
            </a:schemeClr>
          </a:solidFill>
        </p:spPr>
        <p:txBody>
          <a:bodyPr>
            <a:normAutofit/>
          </a:bodyPr>
          <a:lstStyle/>
          <a:p>
            <a:r>
              <a:rPr kumimoji="1" lang="ja-JP" altLang="en-US" sz="3600" dirty="0" smtClean="0"/>
              <a:t>モニタリング実施標準期間の見直し</a:t>
            </a:r>
            <a:r>
              <a:rPr kumimoji="1" lang="en-US" altLang="ja-JP" sz="3600" dirty="0" smtClean="0"/>
              <a:t>(</a:t>
            </a:r>
            <a:r>
              <a:rPr kumimoji="1" lang="ja-JP" altLang="en-US" sz="3600" dirty="0" smtClean="0"/>
              <a:t>計画相談支援）</a:t>
            </a:r>
            <a:endParaRPr kumimoji="1" lang="ja-JP" altLang="en-US" sz="3600" dirty="0"/>
          </a:p>
        </p:txBody>
      </p:sp>
      <p:sp>
        <p:nvSpPr>
          <p:cNvPr id="3" name="コンテンツ プレースホルダー 2"/>
          <p:cNvSpPr>
            <a:spLocks noGrp="1"/>
          </p:cNvSpPr>
          <p:nvPr>
            <p:ph idx="1"/>
          </p:nvPr>
        </p:nvSpPr>
        <p:spPr>
          <a:xfrm>
            <a:off x="838200" y="1125415"/>
            <a:ext cx="10515600" cy="5051548"/>
          </a:xfrm>
        </p:spPr>
        <p:txBody>
          <a:bodyPr>
            <a:normAutofit fontScale="62500" lnSpcReduction="20000"/>
          </a:bodyPr>
          <a:lstStyle/>
          <a:p>
            <a:pPr marL="0" indent="0">
              <a:buNone/>
            </a:pPr>
            <a:r>
              <a:rPr lang="ja-JP" altLang="en-US" sz="3200" b="1" dirty="0" smtClean="0"/>
              <a:t>［現行］</a:t>
            </a:r>
          </a:p>
          <a:p>
            <a:pPr marL="0" indent="0">
              <a:buNone/>
            </a:pPr>
            <a:r>
              <a:rPr lang="ja-JP" altLang="en-US" dirty="0" smtClean="0"/>
              <a:t>以下の各号に掲げる者の区分等に応じ当該各号に掲げる期間を勘案して、市町村が必要と認める期間とする。</a:t>
            </a:r>
          </a:p>
          <a:p>
            <a:pPr marL="0" indent="0">
              <a:buNone/>
            </a:pPr>
            <a:r>
              <a:rPr lang="ja-JP" altLang="en-US" dirty="0" smtClean="0"/>
              <a:t>（１）新規又は変更によりサービスの種類、内容、量に著しく変更があった者</a:t>
            </a:r>
          </a:p>
          <a:p>
            <a:pPr marL="0" indent="0">
              <a:buNone/>
            </a:pPr>
            <a:r>
              <a:rPr lang="ja-JP" altLang="en-US" dirty="0" smtClean="0"/>
              <a:t>　→利用開始から３月を経過するまで１月間</a:t>
            </a:r>
          </a:p>
          <a:p>
            <a:pPr marL="0" indent="0">
              <a:buNone/>
            </a:pPr>
            <a:r>
              <a:rPr lang="ja-JP" altLang="en-US" dirty="0" smtClean="0"/>
              <a:t>（２）在宅の障害福祉サービス利用者（障害児通所支援を含む。）又は地域定着支援利用者（（１）を除く。）</a:t>
            </a:r>
          </a:p>
          <a:p>
            <a:pPr marL="0" indent="0">
              <a:buNone/>
            </a:pPr>
            <a:r>
              <a:rPr lang="ja-JP" altLang="en-US" dirty="0" smtClean="0"/>
              <a:t>　①以下の者→１月間</a:t>
            </a:r>
          </a:p>
          <a:p>
            <a:pPr marL="0" indent="0">
              <a:buNone/>
            </a:pPr>
            <a:r>
              <a:rPr lang="ja-JP" altLang="en-US" dirty="0" smtClean="0"/>
              <a:t>　イ障害者支援施設からの退所等に伴い、一定期間、集中的に支援を行うことが必要である者</a:t>
            </a:r>
          </a:p>
          <a:p>
            <a:pPr marL="0" indent="0">
              <a:buNone/>
            </a:pPr>
            <a:r>
              <a:rPr lang="ja-JP" altLang="en-US" dirty="0" smtClean="0"/>
              <a:t>　ロ単身の世帯に属するため又はその同居している家族等の障害、疾病等のため、自ら指定障害福祉サービス事業者等との連絡調整を行うことが困難である者</a:t>
            </a:r>
          </a:p>
          <a:p>
            <a:pPr marL="0" indent="0">
              <a:buNone/>
            </a:pPr>
            <a:r>
              <a:rPr lang="ja-JP" altLang="en-US" dirty="0" smtClean="0"/>
              <a:t>　ハ常時介護を要する障害者等であって、意思疎通を図ることに著しい支障があるもののうち、四肢の麻痺及び寝たきりの状態にあるもの若しくは知的障害又は精神障害により行動上著しい困難を有する者（重度障害者等包括支援の支給決定を受けていない者に限る。）</a:t>
            </a:r>
          </a:p>
          <a:p>
            <a:pPr marL="0" indent="0">
              <a:buNone/>
            </a:pPr>
            <a:r>
              <a:rPr lang="ja-JP" altLang="en-US" dirty="0" smtClean="0"/>
              <a:t>　②①以外の者→６月間</a:t>
            </a:r>
          </a:p>
          <a:p>
            <a:pPr marL="0" indent="0">
              <a:buNone/>
            </a:pPr>
            <a:r>
              <a:rPr lang="ja-JP" altLang="en-US" dirty="0" smtClean="0"/>
              <a:t>　（３）障害者支援施設、のぞみの園、療養介護入所者、重度障害者等包括支援</a:t>
            </a:r>
          </a:p>
          <a:p>
            <a:pPr marL="0" indent="0">
              <a:buNone/>
            </a:pPr>
            <a:r>
              <a:rPr lang="ja-JP" altLang="en-US" dirty="0" smtClean="0"/>
              <a:t>　（（１）及び（４）を除く。）→１年間</a:t>
            </a:r>
          </a:p>
          <a:p>
            <a:pPr marL="0" indent="0">
              <a:buNone/>
            </a:pPr>
            <a:r>
              <a:rPr lang="ja-JP" altLang="en-US" dirty="0" smtClean="0"/>
              <a:t>（４）地域移行支援、地域定着支援（（１）及び（２）を除く。）→６月間</a:t>
            </a:r>
            <a:endParaRPr kumimoji="1" lang="ja-JP" altLang="en-US" dirty="0"/>
          </a:p>
        </p:txBody>
      </p:sp>
    </p:spTree>
    <p:extLst>
      <p:ext uri="{BB962C8B-B14F-4D97-AF65-F5344CB8AC3E}">
        <p14:creationId xmlns:p14="http://schemas.microsoft.com/office/powerpoint/2010/main" val="1966643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5154" y="1"/>
            <a:ext cx="10515600" cy="984738"/>
          </a:xfrm>
        </p:spPr>
        <p:txBody>
          <a:bodyPr/>
          <a:lstStyle/>
          <a:p>
            <a:r>
              <a:rPr kumimoji="1" lang="ja-JP" altLang="en-US" dirty="0" smtClean="0"/>
              <a:t>［見直し後］★</a:t>
            </a:r>
            <a:endParaRPr kumimoji="1" lang="ja-JP" altLang="en-US" dirty="0"/>
          </a:p>
        </p:txBody>
      </p:sp>
      <p:sp>
        <p:nvSpPr>
          <p:cNvPr id="3" name="コンテンツ プレースホルダー 2"/>
          <p:cNvSpPr>
            <a:spLocks noGrp="1"/>
          </p:cNvSpPr>
          <p:nvPr>
            <p:ph idx="1"/>
          </p:nvPr>
        </p:nvSpPr>
        <p:spPr>
          <a:xfrm>
            <a:off x="309489" y="984738"/>
            <a:ext cx="11774659" cy="5627077"/>
          </a:xfrm>
        </p:spPr>
        <p:txBody>
          <a:bodyPr>
            <a:normAutofit/>
          </a:bodyPr>
          <a:lstStyle/>
          <a:p>
            <a:pPr marL="0" indent="0">
              <a:buNone/>
            </a:pPr>
            <a:r>
              <a:rPr lang="ja-JP" altLang="en-US" sz="2400" dirty="0"/>
              <a:t>以下の各号に掲げる者の区分等に応じ当該各号に掲げる期間を勘案して、市町村が必要と認める期間とする。</a:t>
            </a:r>
          </a:p>
          <a:p>
            <a:pPr marL="0" indent="0">
              <a:buNone/>
            </a:pPr>
            <a:r>
              <a:rPr lang="ja-JP" altLang="en-US" sz="2400" dirty="0"/>
              <a:t>（１）新規又は変更によりサービスの種類、内容、量に著しく変更があった</a:t>
            </a:r>
            <a:r>
              <a:rPr lang="ja-JP" altLang="en-US" sz="2400" dirty="0" smtClean="0"/>
              <a:t>者　　→</a:t>
            </a:r>
            <a:r>
              <a:rPr lang="ja-JP" altLang="en-US" sz="2400" dirty="0"/>
              <a:t>利用開始から３月を経過するまで１月間</a:t>
            </a:r>
          </a:p>
          <a:p>
            <a:pPr marL="0" indent="0">
              <a:buNone/>
            </a:pPr>
            <a:r>
              <a:rPr lang="ja-JP" altLang="en-US" sz="2400" dirty="0"/>
              <a:t>（２）在宅の障害福祉サービス利用者（障害児通所支援を含む。）又は地域定着支援利用者（（１）を除く。）</a:t>
            </a:r>
          </a:p>
          <a:p>
            <a:pPr marL="0" indent="0">
              <a:buNone/>
            </a:pPr>
            <a:r>
              <a:rPr lang="ja-JP" altLang="en-US" sz="2400" dirty="0" smtClean="0"/>
              <a:t>　①</a:t>
            </a:r>
            <a:r>
              <a:rPr lang="ja-JP" altLang="en-US" sz="2400" dirty="0"/>
              <a:t>以下の者→１月間</a:t>
            </a:r>
          </a:p>
          <a:p>
            <a:pPr marL="0" indent="0">
              <a:buNone/>
            </a:pPr>
            <a:r>
              <a:rPr lang="ja-JP" altLang="en-US" sz="2400" dirty="0" smtClean="0"/>
              <a:t>　イ</a:t>
            </a:r>
            <a:r>
              <a:rPr lang="ja-JP" altLang="en-US" sz="2400" dirty="0"/>
              <a:t>障害者支援施設からの退所等に伴い、一定期間、集中的に支援を行うことが必要である者</a:t>
            </a:r>
          </a:p>
          <a:p>
            <a:pPr marL="0" indent="0">
              <a:buNone/>
            </a:pPr>
            <a:r>
              <a:rPr lang="ja-JP" altLang="en-US" sz="2400" dirty="0" smtClean="0"/>
              <a:t>　ロ</a:t>
            </a:r>
            <a:r>
              <a:rPr lang="ja-JP" altLang="en-US" sz="2400" dirty="0"/>
              <a:t>単身の世帯に属するため又はその同居している家族等の障害、疾病等のため、自ら指定障害福祉サービス事業者等との連絡調整を行うことが困難である者</a:t>
            </a:r>
          </a:p>
          <a:p>
            <a:pPr marL="0" indent="0">
              <a:buNone/>
            </a:pPr>
            <a:r>
              <a:rPr lang="ja-JP" altLang="en-US" sz="2400" dirty="0" smtClean="0"/>
              <a:t>　ハ</a:t>
            </a:r>
            <a:r>
              <a:rPr lang="ja-JP" altLang="en-US" sz="2400" dirty="0"/>
              <a:t>常時介護を要する障害者等であって、意思疎通を図ることに著しい支障があるもののうち、四肢の麻痺及び寝たきりの状態にあるもの若しく</a:t>
            </a:r>
            <a:r>
              <a:rPr lang="ja-JP" altLang="en-US" sz="2400" dirty="0" smtClean="0"/>
              <a:t>は知的</a:t>
            </a:r>
            <a:r>
              <a:rPr lang="ja-JP" altLang="en-US" sz="2400" dirty="0"/>
              <a:t>障害又は精神障害により行動上著しい困難を有する者（重度障害者等包括支援の支給決定を受けていない者に限る。</a:t>
            </a:r>
            <a:r>
              <a:rPr lang="ja-JP" altLang="en-US" sz="2400" dirty="0" smtClean="0"/>
              <a:t>）</a:t>
            </a:r>
            <a:endParaRPr lang="ja-JP" altLang="en-US" sz="2400" dirty="0"/>
          </a:p>
        </p:txBody>
      </p:sp>
    </p:spTree>
    <p:extLst>
      <p:ext uri="{BB962C8B-B14F-4D97-AF65-F5344CB8AC3E}">
        <p14:creationId xmlns:p14="http://schemas.microsoft.com/office/powerpoint/2010/main" val="720422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11016" y="125936"/>
            <a:ext cx="11394830" cy="6217920"/>
          </a:xfrm>
        </p:spPr>
        <p:txBody>
          <a:bodyPr>
            <a:normAutofit/>
          </a:bodyPr>
          <a:lstStyle/>
          <a:p>
            <a:pPr marL="0" indent="0">
              <a:buNone/>
            </a:pPr>
            <a:r>
              <a:rPr lang="ja-JP" altLang="en-US" sz="1800" dirty="0">
                <a:latin typeface="+mn-ea"/>
              </a:rPr>
              <a:t>②以下の者→３月間</a:t>
            </a:r>
          </a:p>
          <a:p>
            <a:pPr marL="0" indent="0">
              <a:buNone/>
            </a:pPr>
            <a:r>
              <a:rPr lang="ja-JP" altLang="en-US" sz="1800" dirty="0" smtClean="0">
                <a:latin typeface="+mn-ea"/>
              </a:rPr>
              <a:t>　　イ</a:t>
            </a:r>
            <a:r>
              <a:rPr lang="ja-JP" altLang="en-US" sz="1800" dirty="0">
                <a:latin typeface="+mn-ea"/>
              </a:rPr>
              <a:t>居宅介護、行動援護、同行援護、重度訪問介護、短期入所、就労移行支援、自立訓練、就労定着支援、自立生活援助、日中サービス支援型共同生活援助を利用する者</a:t>
            </a:r>
          </a:p>
          <a:p>
            <a:pPr marL="0" indent="0">
              <a:buNone/>
            </a:pPr>
            <a:r>
              <a:rPr lang="ja-JP" altLang="en-US" sz="1800" dirty="0" smtClean="0">
                <a:latin typeface="+mn-ea"/>
              </a:rPr>
              <a:t>　　ロ</a:t>
            </a:r>
            <a:r>
              <a:rPr lang="en-US" altLang="ja-JP" sz="1800" dirty="0" smtClean="0">
                <a:latin typeface="+mn-ea"/>
              </a:rPr>
              <a:t>65</a:t>
            </a:r>
            <a:r>
              <a:rPr lang="ja-JP" altLang="en-US" sz="1800" dirty="0">
                <a:latin typeface="+mn-ea"/>
              </a:rPr>
              <a:t>歳以上の者で介護保険におけるケアマネジメントを受けていない者</a:t>
            </a:r>
          </a:p>
          <a:p>
            <a:pPr marL="0" indent="0">
              <a:buNone/>
            </a:pPr>
            <a:r>
              <a:rPr lang="ja-JP" altLang="en-US" sz="1800" dirty="0">
                <a:latin typeface="+mn-ea"/>
              </a:rPr>
              <a:t>③①、②以外の者→６月間</a:t>
            </a:r>
          </a:p>
          <a:p>
            <a:pPr marL="0" indent="0">
              <a:buNone/>
            </a:pPr>
            <a:endParaRPr lang="en-US" altLang="ja-JP" sz="1800" dirty="0" smtClean="0">
              <a:latin typeface="+mn-ea"/>
            </a:endParaRPr>
          </a:p>
          <a:p>
            <a:pPr marL="0" indent="0">
              <a:buNone/>
            </a:pPr>
            <a:r>
              <a:rPr lang="ja-JP" altLang="en-US" sz="1800" dirty="0" smtClean="0">
                <a:latin typeface="+mn-ea"/>
              </a:rPr>
              <a:t>（</a:t>
            </a:r>
            <a:r>
              <a:rPr lang="ja-JP" altLang="en-US" sz="1800" dirty="0">
                <a:latin typeface="+mn-ea"/>
              </a:rPr>
              <a:t>３）障害者支援施設、のぞみの園、療養介護入所者、重度障害者等包括支援（（１）及び（４）を除く。）→６月間</a:t>
            </a:r>
          </a:p>
          <a:p>
            <a:pPr marL="0" indent="0">
              <a:buNone/>
            </a:pPr>
            <a:endParaRPr lang="en-US" altLang="ja-JP" sz="1800" dirty="0" smtClean="0">
              <a:latin typeface="+mn-ea"/>
            </a:endParaRPr>
          </a:p>
          <a:p>
            <a:pPr marL="0" indent="0">
              <a:buNone/>
            </a:pPr>
            <a:r>
              <a:rPr lang="ja-JP" altLang="en-US" sz="1800" dirty="0" smtClean="0">
                <a:latin typeface="+mn-ea"/>
              </a:rPr>
              <a:t>（</a:t>
            </a:r>
            <a:r>
              <a:rPr lang="ja-JP" altLang="en-US" sz="1800" dirty="0">
                <a:latin typeface="+mn-ea"/>
              </a:rPr>
              <a:t>４）地域移行支援、地域定着支援（（１）及び（２）を除く。）→</a:t>
            </a:r>
            <a:r>
              <a:rPr lang="ja-JP" altLang="en-US" sz="1800" dirty="0" smtClean="0">
                <a:latin typeface="+mn-ea"/>
              </a:rPr>
              <a:t>６月間</a:t>
            </a:r>
            <a:endParaRPr lang="en-US" altLang="ja-JP" sz="1800" dirty="0" smtClean="0">
              <a:latin typeface="+mn-ea"/>
            </a:endParaRPr>
          </a:p>
          <a:p>
            <a:pPr marL="0" indent="0">
              <a:buNone/>
            </a:pPr>
            <a:endParaRPr lang="ja-JP" altLang="en-US" sz="1800" dirty="0">
              <a:latin typeface="+mn-ea"/>
            </a:endParaRPr>
          </a:p>
          <a:p>
            <a:r>
              <a:rPr lang="en-US" altLang="ja-JP" sz="1800" dirty="0">
                <a:latin typeface="+mn-ea"/>
              </a:rPr>
              <a:t>※</a:t>
            </a:r>
            <a:r>
              <a:rPr lang="ja-JP" altLang="en-US" sz="1800" dirty="0">
                <a:latin typeface="+mn-ea"/>
              </a:rPr>
              <a:t>（３）の利用者（以下「施設入所者等という。）及び（２）の②のイのうち就労定着支援、自立生活援助、日中サービス支援型共同生活援助を利用する者（以下「新サービス利用者」という。）は平成</a:t>
            </a:r>
            <a:r>
              <a:rPr lang="en-US" altLang="ja-JP" sz="1800" dirty="0">
                <a:latin typeface="+mn-ea"/>
              </a:rPr>
              <a:t>30</a:t>
            </a:r>
            <a:r>
              <a:rPr lang="ja-JP" altLang="en-US" sz="1800" dirty="0">
                <a:latin typeface="+mn-ea"/>
              </a:rPr>
              <a:t>年度から、その他の（２）の②は平成</a:t>
            </a:r>
            <a:r>
              <a:rPr lang="en-US" altLang="ja-JP" sz="1800" dirty="0">
                <a:latin typeface="+mn-ea"/>
              </a:rPr>
              <a:t>31</a:t>
            </a:r>
            <a:r>
              <a:rPr lang="ja-JP" altLang="en-US" sz="1800" dirty="0">
                <a:latin typeface="+mn-ea"/>
              </a:rPr>
              <a:t>年度から見直す。ただし、すでに計画作成済の者については、各見直し時期以降に計画再作成（又は変更）を行うまでは、なお従前の例による。</a:t>
            </a:r>
          </a:p>
          <a:p>
            <a:r>
              <a:rPr lang="en-US" altLang="ja-JP" sz="1800" dirty="0">
                <a:latin typeface="+mn-ea"/>
              </a:rPr>
              <a:t>※</a:t>
            </a:r>
            <a:r>
              <a:rPr lang="ja-JP" altLang="en-US" sz="1800" dirty="0">
                <a:latin typeface="+mn-ea"/>
              </a:rPr>
              <a:t>さらに、上記区分は市町村がモニタリング期間を設定するための標準であり、例えば次のような利用者については、標準よりも短い期間で設定すべき旨を通知等で明記する。</a:t>
            </a:r>
          </a:p>
          <a:p>
            <a:endParaRPr kumimoji="1" lang="ja-JP" altLang="en-US" sz="1600" dirty="0">
              <a:latin typeface="+mn-ea"/>
            </a:endParaRPr>
          </a:p>
        </p:txBody>
      </p:sp>
      <p:sp>
        <p:nvSpPr>
          <p:cNvPr id="4" name="テキスト ボックス 3"/>
          <p:cNvSpPr txBox="1"/>
          <p:nvPr/>
        </p:nvSpPr>
        <p:spPr>
          <a:xfrm>
            <a:off x="2250830" y="5480038"/>
            <a:ext cx="9355016" cy="1384995"/>
          </a:xfrm>
          <a:prstGeom prst="rect">
            <a:avLst/>
          </a:prstGeom>
          <a:noFill/>
          <a:ln>
            <a:solidFill>
              <a:schemeClr val="accent4">
                <a:lumMod val="60000"/>
                <a:lumOff val="40000"/>
              </a:schemeClr>
            </a:solidFill>
          </a:ln>
        </p:spPr>
        <p:txBody>
          <a:bodyPr wrap="square" rtlCol="0">
            <a:spAutoFit/>
          </a:bodyPr>
          <a:lstStyle/>
          <a:p>
            <a:r>
              <a:rPr lang="en-US" altLang="ja-JP" sz="1400" dirty="0"/>
              <a:t>【</a:t>
            </a:r>
            <a:r>
              <a:rPr lang="ja-JP" altLang="en-US" sz="1400" dirty="0"/>
              <a:t>計画相談支援</a:t>
            </a:r>
            <a:r>
              <a:rPr lang="en-US" altLang="ja-JP" sz="1400" dirty="0"/>
              <a:t>】</a:t>
            </a:r>
          </a:p>
          <a:p>
            <a:r>
              <a:rPr lang="ja-JP" altLang="en-US" sz="1400" dirty="0"/>
              <a:t>・生活習慣等を改善するための集中的な支援の提供後、引き続き一定の支援</a:t>
            </a:r>
            <a:r>
              <a:rPr lang="ja-JP" altLang="en-US" sz="1400" dirty="0" smtClean="0"/>
              <a:t>が必要</a:t>
            </a:r>
            <a:r>
              <a:rPr lang="ja-JP" altLang="en-US" sz="1400" dirty="0"/>
              <a:t>である者</a:t>
            </a:r>
          </a:p>
          <a:p>
            <a:r>
              <a:rPr lang="ja-JP" altLang="en-US" sz="1400" dirty="0"/>
              <a:t>・利用する指定障害福祉サービス事業者の頻繁な変更やそのおそれのある者</a:t>
            </a:r>
          </a:p>
          <a:p>
            <a:r>
              <a:rPr lang="en-US" altLang="ja-JP" sz="1400" dirty="0"/>
              <a:t>【</a:t>
            </a:r>
            <a:r>
              <a:rPr lang="ja-JP" altLang="en-US" sz="1400" dirty="0"/>
              <a:t>障害児相談支援</a:t>
            </a:r>
            <a:r>
              <a:rPr lang="en-US" altLang="ja-JP" sz="1400" dirty="0"/>
              <a:t>】</a:t>
            </a:r>
          </a:p>
          <a:p>
            <a:r>
              <a:rPr lang="ja-JP" altLang="en-US" sz="1400" dirty="0"/>
              <a:t>・学齢期の長期休暇等により、心身の状態が変化するおそれのある者</a:t>
            </a:r>
          </a:p>
          <a:p>
            <a:r>
              <a:rPr lang="ja-JP" altLang="en-US" sz="1400" dirty="0"/>
              <a:t>・就学前の児童の状態や支援方法に関して、不安の軽減・解消を図る必要の</a:t>
            </a:r>
            <a:r>
              <a:rPr lang="ja-JP" altLang="en-US" sz="1400" dirty="0" smtClean="0"/>
              <a:t>ある保護者</a:t>
            </a:r>
            <a:endParaRPr kumimoji="1" lang="ja-JP" altLang="en-US" sz="1400" dirty="0"/>
          </a:p>
        </p:txBody>
      </p:sp>
    </p:spTree>
    <p:extLst>
      <p:ext uri="{BB962C8B-B14F-4D97-AF65-F5344CB8AC3E}">
        <p14:creationId xmlns:p14="http://schemas.microsoft.com/office/powerpoint/2010/main" val="1402592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732155"/>
          </a:xfrm>
          <a:solidFill>
            <a:schemeClr val="accent3">
              <a:lumMod val="20000"/>
              <a:lumOff val="80000"/>
            </a:schemeClr>
          </a:solidFill>
        </p:spPr>
        <p:txBody>
          <a:bodyPr/>
          <a:lstStyle/>
          <a:p>
            <a:pPr algn="ctr"/>
            <a:r>
              <a:rPr kumimoji="1" lang="ja-JP" altLang="en-US" dirty="0" smtClean="0"/>
              <a:t>計画相談支援における加算等の概要</a:t>
            </a:r>
            <a:endParaRPr kumimoji="1" lang="ja-JP" altLang="en-US" dirty="0"/>
          </a:p>
        </p:txBody>
      </p:sp>
      <p:sp>
        <p:nvSpPr>
          <p:cNvPr id="3" name="コンテンツ プレースホルダー 2"/>
          <p:cNvSpPr>
            <a:spLocks noGrp="1"/>
          </p:cNvSpPr>
          <p:nvPr>
            <p:ph idx="1"/>
          </p:nvPr>
        </p:nvSpPr>
        <p:spPr>
          <a:xfrm>
            <a:off x="838200" y="1097280"/>
            <a:ext cx="10515600" cy="5079683"/>
          </a:xfrm>
        </p:spPr>
        <p:txBody>
          <a:bodyPr>
            <a:normAutofit/>
          </a:bodyPr>
          <a:lstStyle/>
          <a:p>
            <a:pPr marL="0" indent="0">
              <a:buNone/>
            </a:pPr>
            <a:r>
              <a:rPr kumimoji="1" lang="ja-JP" altLang="en-US" dirty="0" smtClean="0"/>
              <a:t>○</a:t>
            </a:r>
            <a:r>
              <a:rPr lang="zh-TW" altLang="en-US" dirty="0" smtClean="0">
                <a:latin typeface="ＭＳ Ｐゴシック" panose="020B0600070205080204" pitchFamily="50" charset="-128"/>
                <a:ea typeface="ＭＳ Ｐゴシック" panose="020B0600070205080204" pitchFamily="50" charset="-128"/>
              </a:rPr>
              <a:t>初回</a:t>
            </a:r>
            <a:r>
              <a:rPr lang="zh-TW" altLang="en-US" dirty="0">
                <a:latin typeface="ＭＳ Ｐゴシック" panose="020B0600070205080204" pitchFamily="50" charset="-128"/>
                <a:ea typeface="ＭＳ Ｐゴシック" panose="020B0600070205080204" pitchFamily="50" charset="-128"/>
              </a:rPr>
              <a:t>加算</a:t>
            </a:r>
            <a:r>
              <a:rPr lang="en-US" altLang="zh-TW" dirty="0">
                <a:latin typeface="ＭＳ Ｐゴシック" panose="020B0600070205080204" pitchFamily="50" charset="-128"/>
                <a:ea typeface="ＭＳ Ｐゴシック" panose="020B0600070205080204" pitchFamily="50" charset="-128"/>
              </a:rPr>
              <a:t>【</a:t>
            </a:r>
            <a:r>
              <a:rPr lang="zh-TW" altLang="en-US" dirty="0">
                <a:latin typeface="ＭＳ Ｐゴシック" panose="020B0600070205080204" pitchFamily="50" charset="-128"/>
                <a:ea typeface="ＭＳ Ｐゴシック" panose="020B0600070205080204" pitchFamily="50" charset="-128"/>
              </a:rPr>
              <a:t>新設</a:t>
            </a:r>
            <a:r>
              <a:rPr lang="en-US" altLang="zh-TW" dirty="0" smtClean="0">
                <a:latin typeface="ＭＳ Ｐゴシック" panose="020B0600070205080204" pitchFamily="50" charset="-128"/>
                <a:ea typeface="ＭＳ Ｐゴシック" panose="020B0600070205080204" pitchFamily="50" charset="-128"/>
              </a:rPr>
              <a:t>】</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角丸四角形 3"/>
          <p:cNvSpPr/>
          <p:nvPr/>
        </p:nvSpPr>
        <p:spPr>
          <a:xfrm>
            <a:off x="998806" y="1631852"/>
            <a:ext cx="10255348" cy="4431323"/>
          </a:xfrm>
          <a:prstGeom prst="round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280160" y="2110154"/>
            <a:ext cx="9762978" cy="2308324"/>
          </a:xfrm>
          <a:prstGeom prst="rect">
            <a:avLst/>
          </a:prstGeom>
          <a:noFill/>
        </p:spPr>
        <p:txBody>
          <a:bodyPr wrap="square" rtlCol="0">
            <a:spAutoFit/>
          </a:bodyPr>
          <a:lstStyle/>
          <a:p>
            <a:r>
              <a:rPr kumimoji="1" lang="ja-JP" altLang="en-US" b="1" dirty="0" smtClean="0">
                <a:latin typeface="+mj-ea"/>
                <a:ea typeface="+mj-ea"/>
              </a:rPr>
              <a:t>○加算要件</a:t>
            </a:r>
            <a:endParaRPr kumimoji="1" lang="en-US" altLang="ja-JP" b="1" dirty="0" smtClean="0">
              <a:latin typeface="+mj-ea"/>
              <a:ea typeface="+mj-ea"/>
            </a:endParaRPr>
          </a:p>
          <a:p>
            <a:r>
              <a:rPr lang="ja-JP" altLang="en-US" b="1" dirty="0">
                <a:latin typeface="+mj-ea"/>
                <a:ea typeface="+mj-ea"/>
              </a:rPr>
              <a:t>・障害福祉サービス等の利用を希望する利用者の心身の状況及び置かれている環境について、利用者等との面接や関係者への聞き取りによる詳細なアセスメントを行うために要する業務量を適切に評価する</a:t>
            </a:r>
            <a:r>
              <a:rPr lang="ja-JP" altLang="en-US" b="1" dirty="0" smtClean="0">
                <a:latin typeface="+mj-ea"/>
                <a:ea typeface="+mj-ea"/>
              </a:rPr>
              <a:t>。</a:t>
            </a:r>
            <a:endParaRPr lang="en-US" altLang="ja-JP" b="1" dirty="0" smtClean="0">
              <a:latin typeface="+mj-ea"/>
              <a:ea typeface="+mj-ea"/>
            </a:endParaRPr>
          </a:p>
          <a:p>
            <a:endParaRPr lang="ja-JP" altLang="en-US" b="1" dirty="0">
              <a:latin typeface="+mj-ea"/>
              <a:ea typeface="+mj-ea"/>
            </a:endParaRPr>
          </a:p>
          <a:p>
            <a:r>
              <a:rPr lang="en-US" altLang="ja-JP" b="1" dirty="0">
                <a:latin typeface="+mj-ea"/>
                <a:ea typeface="+mj-ea"/>
              </a:rPr>
              <a:t>※</a:t>
            </a:r>
            <a:r>
              <a:rPr lang="ja-JP" altLang="en-US" b="1" dirty="0">
                <a:latin typeface="+mj-ea"/>
                <a:ea typeface="+mj-ea"/>
              </a:rPr>
              <a:t>計画相談支援のみ新設。障害児相談支援においては既設。ただし、基本報酬について旧単価を算定する場合は算定不可。</a:t>
            </a:r>
            <a:endParaRPr kumimoji="1" lang="en-US" altLang="ja-JP" b="1" dirty="0" smtClean="0">
              <a:latin typeface="+mj-ea"/>
              <a:ea typeface="+mj-ea"/>
            </a:endParaRPr>
          </a:p>
          <a:p>
            <a:endParaRPr kumimoji="1" lang="ja-JP" altLang="en-US" dirty="0"/>
          </a:p>
        </p:txBody>
      </p:sp>
    </p:spTree>
    <p:extLst>
      <p:ext uri="{BB962C8B-B14F-4D97-AF65-F5344CB8AC3E}">
        <p14:creationId xmlns:p14="http://schemas.microsoft.com/office/powerpoint/2010/main" val="2310886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732155"/>
          </a:xfrm>
          <a:solidFill>
            <a:schemeClr val="bg2"/>
          </a:solidFill>
        </p:spPr>
        <p:txBody>
          <a:bodyPr>
            <a:normAutofit/>
          </a:bodyPr>
          <a:lstStyle/>
          <a:p>
            <a:pPr algn="ctr"/>
            <a:r>
              <a:rPr kumimoji="1" lang="ja-JP" altLang="en-US" dirty="0" smtClean="0"/>
              <a:t>計画相談支援における加算等の概要</a:t>
            </a:r>
            <a:endParaRPr kumimoji="1" lang="ja-JP" altLang="en-US" dirty="0"/>
          </a:p>
        </p:txBody>
      </p:sp>
      <p:sp>
        <p:nvSpPr>
          <p:cNvPr id="3" name="コンテンツ プレースホルダー 2"/>
          <p:cNvSpPr>
            <a:spLocks noGrp="1"/>
          </p:cNvSpPr>
          <p:nvPr>
            <p:ph idx="1"/>
          </p:nvPr>
        </p:nvSpPr>
        <p:spPr>
          <a:xfrm>
            <a:off x="838200" y="1097280"/>
            <a:ext cx="10515600" cy="5079683"/>
          </a:xfrm>
        </p:spPr>
        <p:txBody>
          <a:bodyPr>
            <a:normAutofit/>
          </a:bodyPr>
          <a:lstStyle/>
          <a:p>
            <a:pPr marL="0" indent="0">
              <a:buNone/>
            </a:pPr>
            <a:r>
              <a:rPr kumimoji="1" lang="ja-JP" altLang="en-US" dirty="0" smtClean="0"/>
              <a:t>○入院時情報連携／退院・退所</a:t>
            </a:r>
            <a:r>
              <a:rPr lang="zh-TW" altLang="en-US" dirty="0" smtClean="0">
                <a:latin typeface="ＭＳ Ｐゴシック" panose="020B0600070205080204" pitchFamily="50" charset="-128"/>
                <a:ea typeface="ＭＳ Ｐゴシック" panose="020B0600070205080204" pitchFamily="50" charset="-128"/>
              </a:rPr>
              <a:t>加算</a:t>
            </a:r>
            <a:r>
              <a:rPr lang="en-US" altLang="zh-TW" dirty="0">
                <a:latin typeface="ＭＳ Ｐゴシック" panose="020B0600070205080204" pitchFamily="50" charset="-128"/>
                <a:ea typeface="ＭＳ Ｐゴシック" panose="020B0600070205080204" pitchFamily="50" charset="-128"/>
              </a:rPr>
              <a:t>【</a:t>
            </a:r>
            <a:r>
              <a:rPr lang="zh-TW" altLang="en-US" dirty="0">
                <a:latin typeface="ＭＳ Ｐゴシック" panose="020B0600070205080204" pitchFamily="50" charset="-128"/>
                <a:ea typeface="ＭＳ Ｐゴシック" panose="020B0600070205080204" pitchFamily="50" charset="-128"/>
              </a:rPr>
              <a:t>新設</a:t>
            </a:r>
            <a:r>
              <a:rPr lang="en-US" altLang="zh-TW" dirty="0" smtClean="0">
                <a:latin typeface="ＭＳ Ｐゴシック" panose="020B0600070205080204" pitchFamily="50" charset="-128"/>
                <a:ea typeface="ＭＳ Ｐゴシック" panose="020B0600070205080204" pitchFamily="50" charset="-128"/>
              </a:rPr>
              <a:t>】</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4" name="角丸四角形 3"/>
          <p:cNvSpPr/>
          <p:nvPr/>
        </p:nvSpPr>
        <p:spPr>
          <a:xfrm>
            <a:off x="998806" y="1631852"/>
            <a:ext cx="10255348" cy="4708321"/>
          </a:xfrm>
          <a:prstGeom prst="round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280160" y="1815858"/>
            <a:ext cx="10073640" cy="4524315"/>
          </a:xfrm>
          <a:prstGeom prst="rect">
            <a:avLst/>
          </a:prstGeom>
          <a:noFill/>
        </p:spPr>
        <p:txBody>
          <a:bodyPr wrap="square" rtlCol="0">
            <a:spAutoFit/>
          </a:bodyPr>
          <a:lstStyle/>
          <a:p>
            <a:r>
              <a:rPr kumimoji="1" lang="ja-JP" altLang="en-US" b="1" dirty="0" smtClean="0">
                <a:latin typeface="+mj-ea"/>
                <a:ea typeface="+mj-ea"/>
              </a:rPr>
              <a:t>○加算要件</a:t>
            </a:r>
            <a:endParaRPr kumimoji="1" lang="en-US" altLang="ja-JP" b="1" dirty="0" smtClean="0">
              <a:latin typeface="+mj-ea"/>
              <a:ea typeface="+mj-ea"/>
            </a:endParaRPr>
          </a:p>
          <a:p>
            <a:r>
              <a:rPr lang="ja-JP" altLang="en-US" b="1" u="sng" dirty="0"/>
              <a:t>≪入院時情報連携加算</a:t>
            </a:r>
            <a:r>
              <a:rPr lang="en-US" altLang="ja-JP" b="1" u="sng" dirty="0"/>
              <a:t>【</a:t>
            </a:r>
            <a:r>
              <a:rPr lang="ja-JP" altLang="en-US" b="1" u="sng" dirty="0"/>
              <a:t>新設</a:t>
            </a:r>
            <a:r>
              <a:rPr lang="en-US" altLang="ja-JP" b="1" u="sng" dirty="0"/>
              <a:t>】≫</a:t>
            </a:r>
          </a:p>
          <a:p>
            <a:r>
              <a:rPr lang="ja-JP" altLang="en-US" dirty="0"/>
              <a:t>（１）入院時情報連携加算（</a:t>
            </a:r>
            <a:r>
              <a:rPr lang="en-US" altLang="ja-JP" dirty="0"/>
              <a:t>Ⅰ</a:t>
            </a:r>
            <a:r>
              <a:rPr lang="ja-JP" altLang="en-US" dirty="0"/>
              <a:t>）</a:t>
            </a:r>
            <a:r>
              <a:rPr lang="en-US" altLang="ja-JP" dirty="0"/>
              <a:t>※</a:t>
            </a:r>
            <a:r>
              <a:rPr lang="ja-JP" altLang="en-US" dirty="0"/>
              <a:t>医療機関を訪問しての情報</a:t>
            </a:r>
            <a:r>
              <a:rPr lang="ja-JP" altLang="en-US" dirty="0" smtClean="0"/>
              <a:t>提供　　　　　　　　　</a:t>
            </a:r>
            <a:r>
              <a:rPr lang="en-US" altLang="ja-JP" dirty="0" smtClean="0"/>
              <a:t>200</a:t>
            </a:r>
            <a:r>
              <a:rPr lang="ja-JP" altLang="en-US" dirty="0"/>
              <a:t>単位／月</a:t>
            </a:r>
          </a:p>
          <a:p>
            <a:r>
              <a:rPr lang="ja-JP" altLang="en-US" dirty="0"/>
              <a:t>（２）入院時情報連携加算（</a:t>
            </a:r>
            <a:r>
              <a:rPr lang="en-US" altLang="ja-JP" dirty="0"/>
              <a:t>Ⅱ</a:t>
            </a:r>
            <a:r>
              <a:rPr lang="ja-JP" altLang="en-US" dirty="0"/>
              <a:t>）</a:t>
            </a:r>
            <a:r>
              <a:rPr lang="en-US" altLang="ja-JP" dirty="0"/>
              <a:t>※</a:t>
            </a:r>
            <a:r>
              <a:rPr lang="ja-JP" altLang="en-US" dirty="0"/>
              <a:t>医療機関への訪問以外の方法での情報</a:t>
            </a:r>
            <a:r>
              <a:rPr lang="ja-JP" altLang="en-US" dirty="0" smtClean="0"/>
              <a:t>提供　</a:t>
            </a:r>
            <a:r>
              <a:rPr lang="en-US" altLang="ja-JP" dirty="0" smtClean="0"/>
              <a:t>100</a:t>
            </a:r>
            <a:r>
              <a:rPr lang="ja-JP" altLang="en-US" dirty="0"/>
              <a:t>単位／月</a:t>
            </a:r>
          </a:p>
          <a:p>
            <a:r>
              <a:rPr lang="ja-JP" altLang="en-US" dirty="0"/>
              <a:t>・入院時における医療機関との連携を促進する観点から、指定特定相談支援事業者等が入院時に医療機関が求める利用者の情報を、利用者等の同意を得た上で提供した場合に加算する。</a:t>
            </a:r>
          </a:p>
          <a:p>
            <a:r>
              <a:rPr lang="en-US" altLang="ja-JP" dirty="0"/>
              <a:t>※</a:t>
            </a:r>
            <a:r>
              <a:rPr lang="ja-JP" altLang="en-US" dirty="0"/>
              <a:t>利用者１人につき、１月に１回を限度として加算。ただし、入院時情報連携加算（</a:t>
            </a:r>
            <a:r>
              <a:rPr lang="en-US" altLang="ja-JP" dirty="0"/>
              <a:t>Ⅰ</a:t>
            </a:r>
            <a:r>
              <a:rPr lang="ja-JP" altLang="en-US" dirty="0"/>
              <a:t>）、（</a:t>
            </a:r>
            <a:r>
              <a:rPr lang="en-US" altLang="ja-JP" dirty="0"/>
              <a:t>Ⅱ</a:t>
            </a:r>
            <a:r>
              <a:rPr lang="ja-JP" altLang="en-US" dirty="0"/>
              <a:t>）の同時算定不可</a:t>
            </a:r>
            <a:r>
              <a:rPr lang="ja-JP" altLang="en-US" dirty="0" smtClean="0"/>
              <a:t>。</a:t>
            </a:r>
            <a:endParaRPr lang="en-US" altLang="ja-JP" dirty="0" smtClean="0"/>
          </a:p>
          <a:p>
            <a:endParaRPr lang="ja-JP" altLang="en-US" dirty="0"/>
          </a:p>
          <a:p>
            <a:r>
              <a:rPr lang="ja-JP" altLang="en-US" b="1" u="sng" dirty="0"/>
              <a:t>≪退院・退所加算</a:t>
            </a:r>
            <a:r>
              <a:rPr lang="en-US" altLang="ja-JP" b="1" u="sng" dirty="0"/>
              <a:t>【</a:t>
            </a:r>
            <a:r>
              <a:rPr lang="ja-JP" altLang="en-US" b="1" u="sng" dirty="0"/>
              <a:t>新設</a:t>
            </a:r>
            <a:r>
              <a:rPr lang="en-US" altLang="ja-JP" b="1" u="sng" dirty="0"/>
              <a:t>】≫200</a:t>
            </a:r>
            <a:r>
              <a:rPr lang="ja-JP" altLang="en-US" b="1" u="sng" dirty="0"/>
              <a:t>単位／回</a:t>
            </a:r>
          </a:p>
          <a:p>
            <a:r>
              <a:rPr lang="ja-JP" altLang="en-US" dirty="0"/>
              <a:t>・退院・退所後の円滑な地域生活への移行に向けた医療機関等との連携を促進する観点から、退院・退所時に相談支援専門員が医療機関等の多職種から情報収集することや、医療機関等における退院・退所時のカンファレンスに参加して情報収集を行った上でサービス等利用計画等を作成した場合に加算する。</a:t>
            </a:r>
          </a:p>
          <a:p>
            <a:r>
              <a:rPr lang="en-US" altLang="ja-JP" dirty="0"/>
              <a:t>※</a:t>
            </a:r>
            <a:r>
              <a:rPr lang="ja-JP" altLang="en-US" dirty="0"/>
              <a:t>利用者１人につき、入院・入所中に３回を限度として加算。ただし、初回加算を算定する場合は算定不可。</a:t>
            </a:r>
            <a:endParaRPr kumimoji="1" lang="ja-JP" altLang="en-US" dirty="0"/>
          </a:p>
        </p:txBody>
      </p:sp>
    </p:spTree>
    <p:extLst>
      <p:ext uri="{BB962C8B-B14F-4D97-AF65-F5344CB8AC3E}">
        <p14:creationId xmlns:p14="http://schemas.microsoft.com/office/powerpoint/2010/main" val="2614811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633681"/>
          </a:xfrm>
          <a:solidFill>
            <a:schemeClr val="accent3">
              <a:lumMod val="20000"/>
              <a:lumOff val="80000"/>
            </a:schemeClr>
          </a:solidFill>
        </p:spPr>
        <p:txBody>
          <a:bodyPr>
            <a:normAutofit fontScale="90000"/>
          </a:bodyPr>
          <a:lstStyle/>
          <a:p>
            <a:pPr algn="ctr"/>
            <a:r>
              <a:rPr kumimoji="1" lang="ja-JP" altLang="en-US" dirty="0" smtClean="0"/>
              <a:t>計画相談支援における加算等の概要</a:t>
            </a:r>
            <a:endParaRPr kumimoji="1" lang="ja-JP" altLang="en-US" dirty="0"/>
          </a:p>
        </p:txBody>
      </p:sp>
      <p:sp>
        <p:nvSpPr>
          <p:cNvPr id="3" name="コンテンツ プレースホルダー 2"/>
          <p:cNvSpPr>
            <a:spLocks noGrp="1"/>
          </p:cNvSpPr>
          <p:nvPr>
            <p:ph idx="1"/>
          </p:nvPr>
        </p:nvSpPr>
        <p:spPr>
          <a:xfrm>
            <a:off x="838200" y="1097280"/>
            <a:ext cx="10515600" cy="5079683"/>
          </a:xfrm>
        </p:spPr>
        <p:txBody>
          <a:bodyPr>
            <a:normAutofit/>
          </a:bodyPr>
          <a:lstStyle/>
          <a:p>
            <a:pPr marL="0" indent="0">
              <a:buNone/>
            </a:pPr>
            <a:r>
              <a:rPr kumimoji="1" lang="ja-JP" altLang="en-US" dirty="0" smtClean="0"/>
              <a:t>○</a:t>
            </a:r>
            <a:r>
              <a:rPr kumimoji="1" lang="ja-JP" altLang="en-US" sz="2400" dirty="0" smtClean="0"/>
              <a:t>居宅介護支援事業所等連携／</a:t>
            </a:r>
            <a:r>
              <a:rPr lang="ja-JP" altLang="en-US" sz="2400" b="1" u="sng" dirty="0">
                <a:latin typeface="+mj-ea"/>
              </a:rPr>
              <a:t>医療・保育・教育機関等連携</a:t>
            </a:r>
            <a:r>
              <a:rPr lang="zh-TW" altLang="en-US" sz="2400" dirty="0" smtClean="0">
                <a:latin typeface="ＭＳ Ｐゴシック" panose="020B0600070205080204" pitchFamily="50" charset="-128"/>
                <a:ea typeface="ＭＳ Ｐゴシック" panose="020B0600070205080204" pitchFamily="50" charset="-128"/>
              </a:rPr>
              <a:t>加算</a:t>
            </a:r>
            <a:r>
              <a:rPr lang="en-US" altLang="zh-TW" sz="2400" dirty="0">
                <a:latin typeface="ＭＳ Ｐゴシック" panose="020B0600070205080204" pitchFamily="50" charset="-128"/>
                <a:ea typeface="ＭＳ Ｐゴシック" panose="020B0600070205080204" pitchFamily="50" charset="-128"/>
              </a:rPr>
              <a:t>【</a:t>
            </a:r>
            <a:r>
              <a:rPr lang="zh-TW" altLang="en-US" sz="2400" dirty="0">
                <a:latin typeface="ＭＳ Ｐゴシック" panose="020B0600070205080204" pitchFamily="50" charset="-128"/>
                <a:ea typeface="ＭＳ Ｐゴシック" panose="020B0600070205080204" pitchFamily="50" charset="-128"/>
              </a:rPr>
              <a:t>新設</a:t>
            </a:r>
            <a:r>
              <a:rPr lang="en-US" altLang="zh-TW" sz="2400" dirty="0" smtClean="0">
                <a:latin typeface="ＭＳ Ｐゴシック" panose="020B0600070205080204" pitchFamily="50" charset="-128"/>
                <a:ea typeface="ＭＳ Ｐゴシック" panose="020B0600070205080204" pitchFamily="50" charset="-128"/>
              </a:rPr>
              <a:t>】</a:t>
            </a:r>
            <a:endParaRPr kumimoji="1" lang="ja-JP" altLang="en-US" sz="2400" dirty="0">
              <a:latin typeface="ＭＳ Ｐゴシック" panose="020B0600070205080204" pitchFamily="50" charset="-128"/>
              <a:ea typeface="ＭＳ Ｐゴシック" panose="020B0600070205080204" pitchFamily="50" charset="-128"/>
            </a:endParaRPr>
          </a:p>
        </p:txBody>
      </p:sp>
      <p:sp>
        <p:nvSpPr>
          <p:cNvPr id="4" name="角丸四角形 3"/>
          <p:cNvSpPr/>
          <p:nvPr/>
        </p:nvSpPr>
        <p:spPr>
          <a:xfrm>
            <a:off x="998806" y="1631852"/>
            <a:ext cx="10255348" cy="4708321"/>
          </a:xfrm>
          <a:prstGeom prst="roundRect">
            <a:avLst/>
          </a:prstGeom>
          <a:solidFill>
            <a:schemeClr val="accent4">
              <a:lumMod val="40000"/>
              <a:lumOff val="6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280160" y="1815858"/>
            <a:ext cx="10073640" cy="4524315"/>
          </a:xfrm>
          <a:prstGeom prst="rect">
            <a:avLst/>
          </a:prstGeom>
          <a:noFill/>
        </p:spPr>
        <p:txBody>
          <a:bodyPr wrap="square" rtlCol="0">
            <a:spAutoFit/>
          </a:bodyPr>
          <a:lstStyle/>
          <a:p>
            <a:r>
              <a:rPr kumimoji="1" lang="ja-JP" altLang="en-US" b="1" dirty="0" smtClean="0">
                <a:latin typeface="+mj-ea"/>
                <a:ea typeface="+mj-ea"/>
              </a:rPr>
              <a:t>○加算要件</a:t>
            </a:r>
            <a:endParaRPr kumimoji="1" lang="en-US" altLang="ja-JP" b="1" dirty="0" smtClean="0">
              <a:latin typeface="+mj-ea"/>
              <a:ea typeface="+mj-ea"/>
            </a:endParaRPr>
          </a:p>
          <a:p>
            <a:r>
              <a:rPr lang="ja-JP" altLang="en-US" b="1" u="sng" dirty="0">
                <a:latin typeface="+mj-ea"/>
                <a:ea typeface="+mj-ea"/>
              </a:rPr>
              <a:t>≪居宅介護支援事業所等連携加算</a:t>
            </a:r>
            <a:r>
              <a:rPr lang="en-US" altLang="ja-JP" b="1" u="sng" dirty="0">
                <a:latin typeface="+mj-ea"/>
                <a:ea typeface="+mj-ea"/>
              </a:rPr>
              <a:t>【</a:t>
            </a:r>
            <a:r>
              <a:rPr lang="ja-JP" altLang="en-US" b="1" u="sng" dirty="0">
                <a:latin typeface="+mj-ea"/>
                <a:ea typeface="+mj-ea"/>
              </a:rPr>
              <a:t>新設</a:t>
            </a:r>
            <a:r>
              <a:rPr lang="en-US" altLang="ja-JP" b="1" u="sng" dirty="0">
                <a:latin typeface="+mj-ea"/>
                <a:ea typeface="+mj-ea"/>
              </a:rPr>
              <a:t>】</a:t>
            </a:r>
            <a:r>
              <a:rPr lang="en-US" altLang="ja-JP" b="1" u="sng" dirty="0" smtClean="0">
                <a:latin typeface="+mj-ea"/>
                <a:ea typeface="+mj-ea"/>
              </a:rPr>
              <a:t>≫</a:t>
            </a:r>
            <a:r>
              <a:rPr lang="ja-JP" altLang="en-US" b="1" u="sng" dirty="0" smtClean="0">
                <a:latin typeface="+mj-ea"/>
                <a:ea typeface="+mj-ea"/>
              </a:rPr>
              <a:t>　</a:t>
            </a:r>
            <a:r>
              <a:rPr lang="en-US" altLang="ja-JP" b="1" dirty="0" smtClean="0">
                <a:latin typeface="+mj-ea"/>
                <a:ea typeface="+mj-ea"/>
              </a:rPr>
              <a:t>100</a:t>
            </a:r>
            <a:r>
              <a:rPr lang="ja-JP" altLang="en-US" b="1" dirty="0">
                <a:latin typeface="+mj-ea"/>
                <a:ea typeface="+mj-ea"/>
              </a:rPr>
              <a:t>単位／月</a:t>
            </a:r>
          </a:p>
          <a:p>
            <a:r>
              <a:rPr lang="ja-JP" altLang="en-US" b="1" dirty="0">
                <a:latin typeface="+mj-ea"/>
                <a:ea typeface="+mj-ea"/>
              </a:rPr>
              <a:t>・障害福祉サービス等の利用者が介護保険サービスの利用へ移行する場合に、指定特定相談支援事業所が利用者の心身の状況、置かれている環境やアセスメント等の情報及びサービス等利用計画の内容等について、利用者等の同意を得た上で指定居宅介護支援事業所又は指定介護予防支援事業所に提供し、居宅サービス計画等の作成に協力した場合に加算する。</a:t>
            </a:r>
          </a:p>
          <a:p>
            <a:r>
              <a:rPr lang="en-US" altLang="ja-JP" b="1" dirty="0">
                <a:latin typeface="+mj-ea"/>
                <a:ea typeface="+mj-ea"/>
              </a:rPr>
              <a:t>※</a:t>
            </a:r>
            <a:r>
              <a:rPr lang="ja-JP" altLang="en-US" b="1" dirty="0">
                <a:latin typeface="+mj-ea"/>
                <a:ea typeface="+mj-ea"/>
              </a:rPr>
              <a:t>利用者１人につき、１月に１回を限度として加算。当該加算を算定した上で居宅介護支援等を利用した後６ヶ月は算定不可。計画相談支援のみ新設</a:t>
            </a:r>
            <a:r>
              <a:rPr lang="ja-JP" altLang="en-US" b="1" dirty="0" smtClean="0">
                <a:latin typeface="+mj-ea"/>
                <a:ea typeface="+mj-ea"/>
              </a:rPr>
              <a:t>。</a:t>
            </a:r>
            <a:endParaRPr lang="en-US" altLang="ja-JP" b="1" dirty="0" smtClean="0">
              <a:latin typeface="+mj-ea"/>
              <a:ea typeface="+mj-ea"/>
            </a:endParaRPr>
          </a:p>
          <a:p>
            <a:endParaRPr lang="ja-JP" altLang="en-US" b="1" dirty="0">
              <a:latin typeface="+mj-ea"/>
              <a:ea typeface="+mj-ea"/>
            </a:endParaRPr>
          </a:p>
          <a:p>
            <a:r>
              <a:rPr lang="ja-JP" altLang="en-US" b="1" u="sng" dirty="0">
                <a:latin typeface="+mj-ea"/>
                <a:ea typeface="+mj-ea"/>
              </a:rPr>
              <a:t>≪医療・保育・教育機関等連携加算</a:t>
            </a:r>
            <a:r>
              <a:rPr lang="en-US" altLang="ja-JP" b="1" u="sng" dirty="0">
                <a:latin typeface="+mj-ea"/>
                <a:ea typeface="+mj-ea"/>
              </a:rPr>
              <a:t>【</a:t>
            </a:r>
            <a:r>
              <a:rPr lang="ja-JP" altLang="en-US" b="1" u="sng" dirty="0">
                <a:latin typeface="+mj-ea"/>
                <a:ea typeface="+mj-ea"/>
              </a:rPr>
              <a:t>新設</a:t>
            </a:r>
            <a:r>
              <a:rPr lang="en-US" altLang="ja-JP" b="1" u="sng" dirty="0">
                <a:latin typeface="+mj-ea"/>
                <a:ea typeface="+mj-ea"/>
              </a:rPr>
              <a:t>】</a:t>
            </a:r>
            <a:r>
              <a:rPr lang="en-US" altLang="ja-JP" b="1" u="sng" dirty="0" smtClean="0">
                <a:latin typeface="+mj-ea"/>
                <a:ea typeface="+mj-ea"/>
              </a:rPr>
              <a:t>≫</a:t>
            </a:r>
            <a:r>
              <a:rPr lang="ja-JP" altLang="en-US" b="1" u="sng" dirty="0" smtClean="0">
                <a:latin typeface="+mj-ea"/>
                <a:ea typeface="+mj-ea"/>
              </a:rPr>
              <a:t>　</a:t>
            </a:r>
            <a:r>
              <a:rPr lang="en-US" altLang="ja-JP" b="1" dirty="0" smtClean="0">
                <a:latin typeface="+mj-ea"/>
                <a:ea typeface="+mj-ea"/>
              </a:rPr>
              <a:t>100</a:t>
            </a:r>
            <a:r>
              <a:rPr lang="ja-JP" altLang="en-US" b="1" dirty="0">
                <a:latin typeface="+mj-ea"/>
                <a:ea typeface="+mj-ea"/>
              </a:rPr>
              <a:t>単位／月</a:t>
            </a:r>
          </a:p>
          <a:p>
            <a:r>
              <a:rPr lang="ja-JP" altLang="en-US" b="1" dirty="0">
                <a:latin typeface="+mj-ea"/>
                <a:ea typeface="+mj-ea"/>
              </a:rPr>
              <a:t>・サービス利用支援等の実施時において、障害福祉サービス等以外の医療機関、保育機関、教育機関等の職員と面談等を行い、必要な情報</a:t>
            </a:r>
            <a:r>
              <a:rPr lang="ja-JP" altLang="en-US" b="1" dirty="0" smtClean="0">
                <a:latin typeface="+mj-ea"/>
                <a:ea typeface="+mj-ea"/>
              </a:rPr>
              <a:t>提供を</a:t>
            </a:r>
            <a:r>
              <a:rPr lang="ja-JP" altLang="en-US" b="1" dirty="0">
                <a:latin typeface="+mj-ea"/>
                <a:ea typeface="+mj-ea"/>
              </a:rPr>
              <a:t>受け協議等を行った上で、サービス等利用計画等を作成した場合に加算する。</a:t>
            </a:r>
          </a:p>
          <a:p>
            <a:r>
              <a:rPr lang="en-US" altLang="ja-JP" b="1" dirty="0">
                <a:latin typeface="+mj-ea"/>
                <a:ea typeface="+mj-ea"/>
              </a:rPr>
              <a:t>※</a:t>
            </a:r>
            <a:r>
              <a:rPr lang="ja-JP" altLang="en-US" b="1" dirty="0">
                <a:latin typeface="+mj-ea"/>
                <a:ea typeface="+mj-ea"/>
              </a:rPr>
              <a:t>利用者１人につき、１月に１回を限度として加算。ただし、初回加算を算定した場合又は退院・退所加算を算定し、かつ、当該退院医療機関等のみから情報提供を受けている場合は算定不可。</a:t>
            </a:r>
          </a:p>
          <a:p>
            <a:endParaRPr kumimoji="1" lang="en-US" altLang="ja-JP" b="1" dirty="0" smtClean="0">
              <a:latin typeface="+mj-ea"/>
              <a:ea typeface="+mj-ea"/>
            </a:endParaRPr>
          </a:p>
        </p:txBody>
      </p:sp>
    </p:spTree>
    <p:extLst>
      <p:ext uri="{BB962C8B-B14F-4D97-AF65-F5344CB8AC3E}">
        <p14:creationId xmlns:p14="http://schemas.microsoft.com/office/powerpoint/2010/main" val="115503248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232</TotalTime>
  <Words>1267</Words>
  <Application>Microsoft Office PowerPoint</Application>
  <PresentationFormat>ワイド画面</PresentationFormat>
  <Paragraphs>184</Paragraphs>
  <Slides>13</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13</vt:i4>
      </vt:variant>
    </vt:vector>
  </HeadingPairs>
  <TitlesOfParts>
    <vt:vector size="22" baseType="lpstr">
      <vt:lpstr>ＭＳ Ｐゴシック</vt:lpstr>
      <vt:lpstr>ＭＳ ゴシック</vt:lpstr>
      <vt:lpstr>ＭＳ 明朝</vt:lpstr>
      <vt:lpstr>新細明體</vt:lpstr>
      <vt:lpstr>Arial</vt:lpstr>
      <vt:lpstr>Calibri</vt:lpstr>
      <vt:lpstr>Calibri Light</vt:lpstr>
      <vt:lpstr>Times New Roman</vt:lpstr>
      <vt:lpstr>Office テーマ</vt:lpstr>
      <vt:lpstr>平成30年度　 　障害者相談支援事業についての見直し</vt:lpstr>
      <vt:lpstr>計画相談の報酬イメージ</vt:lpstr>
      <vt:lpstr>モニタリング実施標準期間の見直し(計画相談支援）</vt:lpstr>
      <vt:lpstr>モニタリング実施標準期間の見直し(計画相談支援）</vt:lpstr>
      <vt:lpstr>［見直し後］★</vt:lpstr>
      <vt:lpstr>PowerPoint プレゼンテーション</vt:lpstr>
      <vt:lpstr>計画相談支援における加算等の概要</vt:lpstr>
      <vt:lpstr>計画相談支援における加算等の概要</vt:lpstr>
      <vt:lpstr>計画相談支援における加算等の概要</vt:lpstr>
      <vt:lpstr>計画相談支援における加算等の概要</vt:lpstr>
      <vt:lpstr>計画相談支援における加算等の概要</vt:lpstr>
      <vt:lpstr>○特定事業所加算</vt:lpstr>
      <vt:lpstr>○特定事業所加算［見直し後］</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冨田昌吾２</dc:creator>
  <cp:lastModifiedBy>冨田昌吾２</cp:lastModifiedBy>
  <cp:revision>22</cp:revision>
  <dcterms:created xsi:type="dcterms:W3CDTF">2018-02-16T02:54:53Z</dcterms:created>
  <dcterms:modified xsi:type="dcterms:W3CDTF">2018-02-16T06:46:59Z</dcterms:modified>
</cp:coreProperties>
</file>